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66" r:id="rId4"/>
    <p:sldId id="269" r:id="rId5"/>
    <p:sldId id="278" r:id="rId6"/>
    <p:sldId id="258" r:id="rId7"/>
    <p:sldId id="257" r:id="rId8"/>
    <p:sldId id="276" r:id="rId9"/>
    <p:sldId id="262" r:id="rId10"/>
    <p:sldId id="281" r:id="rId11"/>
    <p:sldId id="263" r:id="rId12"/>
    <p:sldId id="277" r:id="rId13"/>
    <p:sldId id="282" r:id="rId14"/>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300"/>
    <a:srgbClr val="00FFFF"/>
    <a:srgbClr val="006600"/>
    <a:srgbClr val="CCCC00"/>
    <a:srgbClr val="FFFF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3" d="100"/>
          <a:sy n="113"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B4EA82F-0F5F-433D-BD96-4B730179D652}" type="datetimeFigureOut">
              <a:rPr lang="fr-FR" smtClean="0"/>
              <a:t>20/12/2020</a:t>
            </a:fld>
            <a:endParaRPr 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7B7077E-C27D-48D8-B0B5-238D8610FEAE}" type="slidenum">
              <a:rPr lang="fr-FR" smtClean="0"/>
              <a:t>‹N°›</a:t>
            </a:fld>
            <a:endParaRPr lang="fr-FR"/>
          </a:p>
        </p:txBody>
      </p:sp>
    </p:spTree>
    <p:extLst>
      <p:ext uri="{BB962C8B-B14F-4D97-AF65-F5344CB8AC3E}">
        <p14:creationId xmlns:p14="http://schemas.microsoft.com/office/powerpoint/2010/main" val="298864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7851-A007-4F7E-BDA5-366CEBD42C71}" type="slidenum">
              <a:rPr lang="en-US" altLang="fr-FR"/>
              <a:pPr/>
              <a:t>2</a:t>
            </a:fld>
            <a:endParaRPr lang="en-US" altLang="fr-F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GB" altLang="fr-FR">
                <a:cs typeface="Times New Roman" panose="02020603050405020304" pitchFamily="18" charset="0"/>
              </a:rPr>
              <a:t>Biological diversity—or biodiversity—is a vast and undervalued resource.  It comprises every form of life, from the smallest microbe to the largest animal, the genes that give them their specific characteristics and the ecosystems of which they are part. It is this combination of life forms and their interactions with each other and with the rest of the environment that has made the Earth a uniquely habitable place for humans, allows the natural environment to provide us with goods and services essential for socio-economic development and to evolve in response to outside changes and imparts resilience to the system as a whole. </a:t>
            </a:r>
            <a:endParaRPr lang="en-US" altLang="fr-FR">
              <a:cs typeface="Times New Roman" panose="02020603050405020304" pitchFamily="18" charset="0"/>
            </a:endParaRPr>
          </a:p>
        </p:txBody>
      </p:sp>
    </p:spTree>
    <p:extLst>
      <p:ext uri="{BB962C8B-B14F-4D97-AF65-F5344CB8AC3E}">
        <p14:creationId xmlns:p14="http://schemas.microsoft.com/office/powerpoint/2010/main" val="216775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Gestion: Action ou manière de gérer, d'administrer, de diriger, d'organiser quelque chose.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r>
              <a:rPr lang="fr-FR" dirty="0" smtClean="0"/>
              <a:t>Ethique: Réflexion fondamentale sur laquelle la morale établira ses normes, ses limites et ses devoirs.</a:t>
            </a:r>
          </a:p>
          <a:p>
            <a:endParaRPr lang="fr-FR" dirty="0" smtClean="0"/>
          </a:p>
          <a:p>
            <a:r>
              <a:rPr lang="fr-FR" dirty="0" smtClean="0"/>
              <a:t>Morale: Ensemble des règles ou préceptes, obligations ou interdiction relatifs à la conformation de l’action humaine aux </a:t>
            </a:r>
            <a:r>
              <a:rPr lang="fr-FR" dirty="0" err="1" smtClean="0"/>
              <a:t>moeurs</a:t>
            </a:r>
            <a:r>
              <a:rPr lang="fr-FR" dirty="0" smtClean="0"/>
              <a:t> et aux usages d'une société donnée.</a:t>
            </a:r>
          </a:p>
          <a:p>
            <a:endParaRPr lang="fr-FR" dirty="0" smtClean="0"/>
          </a:p>
          <a:p>
            <a:r>
              <a:rPr lang="fr-FR" sz="1200" b="1" kern="1200" dirty="0" smtClean="0">
                <a:solidFill>
                  <a:schemeClr val="tx1"/>
                </a:solidFill>
                <a:latin typeface="+mn-lt"/>
                <a:ea typeface="+mn-ea"/>
                <a:cs typeface="+mn-cs"/>
                <a:sym typeface="Wingdings" pitchFamily="2" charset="2"/>
              </a:rPr>
              <a:t>P</a:t>
            </a:r>
            <a:r>
              <a:rPr lang="fr-FR" sz="1200" b="1" kern="1200" dirty="0" smtClean="0">
                <a:solidFill>
                  <a:schemeClr val="tx1"/>
                </a:solidFill>
                <a:latin typeface="+mn-lt"/>
                <a:ea typeface="+mn-ea"/>
                <a:cs typeface="+mn-cs"/>
              </a:rPr>
              <a:t>hoto: Logo de la Société de Biologie de la Conservation.</a:t>
            </a:r>
            <a:endParaRPr lang="fr-FR" b="1" dirty="0"/>
          </a:p>
        </p:txBody>
      </p:sp>
      <p:sp>
        <p:nvSpPr>
          <p:cNvPr id="4" name="Espace réservé du numéro de diapositive 3"/>
          <p:cNvSpPr>
            <a:spLocks noGrp="1"/>
          </p:cNvSpPr>
          <p:nvPr>
            <p:ph type="sldNum" sz="quarter" idx="10"/>
          </p:nvPr>
        </p:nvSpPr>
        <p:spPr/>
        <p:txBody>
          <a:bodyPr/>
          <a:lstStyle/>
          <a:p>
            <a:pPr>
              <a:defRPr/>
            </a:pPr>
            <a:fld id="{4F692EA7-FAA5-4F65-A044-D6B1F0DDE5C2}" type="slidenum">
              <a:rPr lang="fr-FR" smtClean="0"/>
              <a:pPr>
                <a:defRPr/>
              </a:pPr>
              <a:t>3</a:t>
            </a:fld>
            <a:endParaRPr lang="fr-FR"/>
          </a:p>
        </p:txBody>
      </p:sp>
    </p:spTree>
    <p:extLst>
      <p:ext uri="{BB962C8B-B14F-4D97-AF65-F5344CB8AC3E}">
        <p14:creationId xmlns:p14="http://schemas.microsoft.com/office/powerpoint/2010/main" val="113388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50E1CA4-E31C-4E2C-934E-DED97E236EAB}" type="datetimeFigureOut">
              <a:rPr lang="fr-FR" smtClean="0"/>
              <a:t>20/12/2020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0E1CA4-E31C-4E2C-934E-DED97E236EAB}" type="datetimeFigureOut">
              <a:rPr lang="fr-FR" smtClean="0"/>
              <a:t>20/12/2020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0E1CA4-E31C-4E2C-934E-DED97E236EAB}" type="datetimeFigureOut">
              <a:rPr lang="fr-FR" smtClean="0"/>
              <a:t>20/12/2020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0E1CA4-E31C-4E2C-934E-DED97E236EAB}" type="datetimeFigureOut">
              <a:rPr lang="fr-FR" smtClean="0"/>
              <a:t>20/12/2020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50E1CA4-E31C-4E2C-934E-DED97E236EAB}" type="datetimeFigureOut">
              <a:rPr lang="fr-FR" smtClean="0"/>
              <a:t>20/12/2020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0E1CA4-E31C-4E2C-934E-DED97E236EAB}" type="datetimeFigureOut">
              <a:rPr lang="fr-FR" smtClean="0"/>
              <a:t>20/12/2020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0E1CA4-E31C-4E2C-934E-DED97E236EAB}" type="datetimeFigureOut">
              <a:rPr lang="fr-FR" smtClean="0"/>
              <a:t>20/12/2020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50E1CA4-E31C-4E2C-934E-DED97E236EAB}" type="datetimeFigureOut">
              <a:rPr lang="fr-FR" smtClean="0"/>
              <a:t>20/12/2020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0E1CA4-E31C-4E2C-934E-DED97E236EAB}" type="datetimeFigureOut">
              <a:rPr lang="fr-FR" smtClean="0"/>
              <a:t>20/12/2020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0E1CA4-E31C-4E2C-934E-DED97E236EAB}" type="datetimeFigureOut">
              <a:rPr lang="fr-FR" smtClean="0"/>
              <a:t>20/12/2020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0E1CA4-E31C-4E2C-934E-DED97E236EAB}" type="datetimeFigureOut">
              <a:rPr lang="fr-FR" smtClean="0"/>
              <a:t>20/12/2020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C298B7-6972-4C54-A763-4F99D0BF7B8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E1CA4-E31C-4E2C-934E-DED97E236EAB}" type="datetimeFigureOut">
              <a:rPr lang="fr-FR" smtClean="0"/>
              <a:t>20/12/2020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298B7-6972-4C54-A763-4F99D0BF7B8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11" Type="http://schemas.openxmlformats.org/officeDocument/2006/relationships/image" Target="../media/image1.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10" y="620688"/>
            <a:ext cx="7786742" cy="5594394"/>
          </a:xfrm>
          <a:solidFill>
            <a:srgbClr val="003300"/>
          </a:solidFill>
        </p:spPr>
        <p:txBody>
          <a:bodyPr>
            <a:normAutofit/>
          </a:bodyPr>
          <a:lstStyle/>
          <a:p>
            <a:r>
              <a:rPr lang="fr-FR" sz="1100" b="1" dirty="0">
                <a:solidFill>
                  <a:schemeClr val="bg1"/>
                </a:solidFill>
              </a:rPr>
              <a:t>REPUBLIQUE ALGERIENNE DEMOCRATIQUE ET POPULAIRE</a:t>
            </a:r>
          </a:p>
          <a:p>
            <a:r>
              <a:rPr lang="fr-FR" sz="1100" b="1" dirty="0" smtClean="0">
                <a:solidFill>
                  <a:schemeClr val="bg1"/>
                </a:solidFill>
              </a:rPr>
              <a:t>MINISTERE </a:t>
            </a:r>
            <a:r>
              <a:rPr lang="fr-FR" sz="1100" b="1" dirty="0">
                <a:solidFill>
                  <a:schemeClr val="bg1"/>
                </a:solidFill>
              </a:rPr>
              <a:t>DE L’ENSEIGNEMENT SUPERIEUR </a:t>
            </a:r>
            <a:r>
              <a:rPr lang="fr-FR" sz="1100" b="1" dirty="0" smtClean="0">
                <a:solidFill>
                  <a:schemeClr val="bg1"/>
                </a:solidFill>
              </a:rPr>
              <a:t>ET </a:t>
            </a:r>
            <a:r>
              <a:rPr lang="fr-FR" sz="1100" b="1" dirty="0">
                <a:solidFill>
                  <a:schemeClr val="bg1"/>
                </a:solidFill>
              </a:rPr>
              <a:t>DE LA RECHERCHE </a:t>
            </a:r>
            <a:r>
              <a:rPr lang="fr-FR" sz="1100" b="1" dirty="0" smtClean="0">
                <a:solidFill>
                  <a:schemeClr val="bg1"/>
                </a:solidFill>
              </a:rPr>
              <a:t>SCIENTIFIQUE</a:t>
            </a:r>
          </a:p>
          <a:p>
            <a:endParaRPr lang="fr-FR" sz="800" b="1" dirty="0" smtClean="0">
              <a:solidFill>
                <a:schemeClr val="bg1"/>
              </a:solidFill>
            </a:endParaRPr>
          </a:p>
          <a:p>
            <a:r>
              <a:rPr lang="fr-FR" sz="1600" b="1" dirty="0" smtClean="0">
                <a:solidFill>
                  <a:schemeClr val="bg1"/>
                </a:solidFill>
              </a:rPr>
              <a:t>Département des Sciences Biologiques de l’Environnement</a:t>
            </a:r>
          </a:p>
          <a:p>
            <a:r>
              <a:rPr lang="fr-FR" sz="1600" b="1" dirty="0" smtClean="0">
                <a:solidFill>
                  <a:schemeClr val="bg1"/>
                </a:solidFill>
              </a:rPr>
              <a:t>Faculté </a:t>
            </a:r>
            <a:r>
              <a:rPr lang="fr-FR" sz="1600" b="1" dirty="0">
                <a:solidFill>
                  <a:schemeClr val="bg1"/>
                </a:solidFill>
              </a:rPr>
              <a:t>des Sciences de la Nature et de la </a:t>
            </a:r>
            <a:r>
              <a:rPr lang="fr-FR" sz="1600" b="1" dirty="0" smtClean="0">
                <a:solidFill>
                  <a:schemeClr val="bg1"/>
                </a:solidFill>
              </a:rPr>
              <a:t>Vie</a:t>
            </a:r>
          </a:p>
          <a:p>
            <a:r>
              <a:rPr lang="fr-FR" sz="1600" b="1" dirty="0">
                <a:solidFill>
                  <a:schemeClr val="bg1"/>
                </a:solidFill>
              </a:rPr>
              <a:t>Université </a:t>
            </a:r>
            <a:r>
              <a:rPr lang="fr-FR" sz="1600" b="1" dirty="0" smtClean="0">
                <a:solidFill>
                  <a:schemeClr val="bg1"/>
                </a:solidFill>
              </a:rPr>
              <a:t>de Béjaïa</a:t>
            </a:r>
            <a:endParaRPr lang="fr-FR" sz="1600" b="1" dirty="0">
              <a:solidFill>
                <a:schemeClr val="bg1"/>
              </a:solidFill>
            </a:endParaRPr>
          </a:p>
          <a:p>
            <a:endParaRPr lang="fr-FR" sz="1600" b="1" dirty="0" smtClean="0">
              <a:solidFill>
                <a:schemeClr val="bg1"/>
              </a:solidFill>
            </a:endParaRPr>
          </a:p>
          <a:p>
            <a:r>
              <a:rPr lang="fr-FR" sz="1200" b="1" dirty="0">
                <a:solidFill>
                  <a:schemeClr val="tx1"/>
                </a:solidFill>
              </a:rPr>
              <a:t> </a:t>
            </a:r>
            <a:endParaRPr lang="fr-FR" sz="1200" b="1" dirty="0" smtClean="0">
              <a:solidFill>
                <a:schemeClr val="tx1"/>
              </a:solidFill>
            </a:endParaRPr>
          </a:p>
          <a:p>
            <a:endParaRPr lang="fr-FR" sz="1200" b="1" dirty="0">
              <a:solidFill>
                <a:schemeClr val="tx1"/>
              </a:solidFill>
            </a:endParaRPr>
          </a:p>
          <a:p>
            <a:r>
              <a:rPr lang="fr-FR" b="1" dirty="0" smtClean="0">
                <a:solidFill>
                  <a:schemeClr val="accent6"/>
                </a:solidFill>
              </a:rPr>
              <a:t>MASTER </a:t>
            </a:r>
          </a:p>
          <a:p>
            <a:r>
              <a:rPr lang="fr-FR" b="1" dirty="0" smtClean="0">
                <a:solidFill>
                  <a:schemeClr val="accent6"/>
                </a:solidFill>
              </a:rPr>
              <a:t>BIOLOGIE DE LA CONSERVATION</a:t>
            </a:r>
          </a:p>
          <a:p>
            <a:endParaRPr lang="fr-FR" sz="1400" b="1" dirty="0">
              <a:solidFill>
                <a:srgbClr val="FFC000"/>
              </a:solidFill>
            </a:endParaRPr>
          </a:p>
          <a:p>
            <a:endParaRPr lang="fr-FR" sz="1400" b="1" dirty="0" smtClean="0">
              <a:solidFill>
                <a:srgbClr val="FFC000"/>
              </a:solidFill>
            </a:endParaRPr>
          </a:p>
          <a:p>
            <a:endParaRPr lang="fr-FR" sz="1400" b="1" dirty="0">
              <a:solidFill>
                <a:srgbClr val="FFC000"/>
              </a:solidFill>
            </a:endParaRPr>
          </a:p>
          <a:p>
            <a:r>
              <a:rPr lang="fr-FR" sz="1400" b="1" dirty="0" smtClean="0">
                <a:solidFill>
                  <a:schemeClr val="bg1"/>
                </a:solidFill>
              </a:rPr>
              <a:t>Belbachir-Bazi Amel</a:t>
            </a:r>
          </a:p>
          <a:p>
            <a:r>
              <a:rPr lang="fr-FR" sz="1400" b="1" dirty="0" smtClean="0">
                <a:solidFill>
                  <a:schemeClr val="bg1"/>
                </a:solidFill>
              </a:rPr>
              <a:t>Responsable de la Spécialité</a:t>
            </a:r>
            <a:endParaRPr lang="fr-FR" sz="1400" b="1" dirty="0">
              <a:solidFill>
                <a:schemeClr val="bg1"/>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pic>
        <p:nvPicPr>
          <p:cNvPr id="2"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302"/>
    </mc:Choice>
    <mc:Fallback xmlns="">
      <p:transition spd="slow" advTm="33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584"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FF9900"/>
                </a:solidFill>
              </a:rPr>
              <a:t>Stages de formation</a:t>
            </a:r>
            <a:endParaRPr lang="fr-FR" sz="2800" b="1" dirty="0">
              <a:solidFill>
                <a:srgbClr val="FF9900"/>
              </a:solidFill>
            </a:endParaRPr>
          </a:p>
        </p:txBody>
      </p:sp>
      <p:sp>
        <p:nvSpPr>
          <p:cNvPr id="3" name="Espace réservé du contenu 2"/>
          <p:cNvSpPr>
            <a:spLocks noGrp="1"/>
          </p:cNvSpPr>
          <p:nvPr>
            <p:ph idx="1"/>
          </p:nvPr>
        </p:nvSpPr>
        <p:spPr>
          <a:xfrm>
            <a:off x="457200" y="1556793"/>
            <a:ext cx="8229600" cy="3024336"/>
          </a:xfrm>
        </p:spPr>
        <p:txBody>
          <a:bodyPr>
            <a:normAutofit/>
          </a:bodyPr>
          <a:lstStyle/>
          <a:p>
            <a:pPr marL="0" indent="0">
              <a:buNone/>
            </a:pPr>
            <a:endParaRPr lang="fr-FR" sz="1800" dirty="0" smtClean="0">
              <a:solidFill>
                <a:schemeClr val="bg1"/>
              </a:solidFill>
            </a:endParaRPr>
          </a:p>
          <a:p>
            <a:pPr>
              <a:lnSpc>
                <a:spcPct val="150000"/>
              </a:lnSpc>
              <a:buFont typeface="Wingdings" panose="05000000000000000000" pitchFamily="2" charset="2"/>
              <a:buChar char="Ø"/>
            </a:pPr>
            <a:r>
              <a:rPr lang="fr-FR" sz="1800" dirty="0" smtClean="0">
                <a:solidFill>
                  <a:schemeClr val="bg1"/>
                </a:solidFill>
              </a:rPr>
              <a:t>Formation sur le monitoring des mammifères :  année universitaire 2018/2019</a:t>
            </a:r>
          </a:p>
          <a:p>
            <a:pPr>
              <a:lnSpc>
                <a:spcPct val="150000"/>
              </a:lnSpc>
              <a:buFont typeface="Wingdings" panose="05000000000000000000" pitchFamily="2" charset="2"/>
              <a:buChar char="Ø"/>
            </a:pPr>
            <a:r>
              <a:rPr lang="fr-FR" sz="1800" dirty="0" smtClean="0">
                <a:solidFill>
                  <a:schemeClr val="bg1"/>
                </a:solidFill>
              </a:rPr>
              <a:t>Reconduction du comptage des poissons dans la future aire marine protégée</a:t>
            </a:r>
          </a:p>
          <a:p>
            <a:pPr>
              <a:lnSpc>
                <a:spcPct val="150000"/>
              </a:lnSpc>
              <a:buFont typeface="Wingdings" panose="05000000000000000000" pitchFamily="2" charset="2"/>
              <a:buChar char="Ø"/>
            </a:pPr>
            <a:r>
              <a:rPr lang="fr-FR" sz="1800" dirty="0" smtClean="0">
                <a:solidFill>
                  <a:schemeClr val="bg1"/>
                </a:solidFill>
              </a:rPr>
              <a:t>Sorties pédagogiques : Parc National de Taza (Jijel), Forêt d’Akfadou </a:t>
            </a:r>
          </a:p>
          <a:p>
            <a:pPr marL="0" indent="0">
              <a:buNone/>
            </a:pPr>
            <a:endParaRPr lang="fr-FR" sz="1400" dirty="0">
              <a:solidFill>
                <a:schemeClr val="bg1"/>
              </a:solidFill>
            </a:endParaRPr>
          </a:p>
        </p:txBody>
      </p:sp>
      <p:pic>
        <p:nvPicPr>
          <p:cNvPr id="5126" name="Picture 6" descr="RÃ©sultat de recherche d'images pour &quot;formation merou bejaia&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3933056"/>
            <a:ext cx="4457601" cy="250740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3808602"/>
      </p:ext>
    </p:extLst>
  </p:cSld>
  <p:clrMapOvr>
    <a:masterClrMapping/>
  </p:clrMapOvr>
  <mc:AlternateContent xmlns:mc="http://schemas.openxmlformats.org/markup-compatibility/2006" xmlns:p14="http://schemas.microsoft.com/office/powerpoint/2010/main">
    <mc:Choice Requires="p14">
      <p:transition spd="slow" p14:dur="2000" advTm="36147"/>
    </mc:Choice>
    <mc:Fallback xmlns="">
      <p:transition spd="slow" advTm="36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64378" y="265199"/>
            <a:ext cx="5063118" cy="582304"/>
          </a:xfrm>
        </p:spPr>
        <p:txBody>
          <a:bodyPr>
            <a:normAutofit fontScale="90000"/>
          </a:bodyPr>
          <a:lstStyle/>
          <a:p>
            <a:r>
              <a:rPr lang="fr-FR" sz="2800" b="1" dirty="0" smtClean="0">
                <a:solidFill>
                  <a:schemeClr val="bg1"/>
                </a:solidFill>
              </a:rPr>
              <a:t/>
            </a:r>
            <a:br>
              <a:rPr lang="fr-FR" sz="2800" b="1" dirty="0" smtClean="0">
                <a:solidFill>
                  <a:schemeClr val="bg1"/>
                </a:solidFill>
              </a:rPr>
            </a:br>
            <a:r>
              <a:rPr lang="fr-FR" sz="2800" b="1" dirty="0">
                <a:solidFill>
                  <a:schemeClr val="bg1"/>
                </a:solidFill>
              </a:rPr>
              <a:t/>
            </a:r>
            <a:br>
              <a:rPr lang="fr-FR" sz="2800" b="1" dirty="0">
                <a:solidFill>
                  <a:schemeClr val="bg1"/>
                </a:solidFill>
              </a:rPr>
            </a:br>
            <a:r>
              <a:rPr lang="fr-FR" sz="2800" b="1" dirty="0" smtClean="0">
                <a:solidFill>
                  <a:srgbClr val="FF9900"/>
                </a:solidFill>
              </a:rPr>
              <a:t>E</a:t>
            </a:r>
            <a:r>
              <a:rPr lang="fr-FR" sz="2700" b="1" dirty="0" smtClean="0">
                <a:solidFill>
                  <a:srgbClr val="FF9900"/>
                </a:solidFill>
              </a:rPr>
              <a:t>mployabilité </a:t>
            </a:r>
            <a:r>
              <a:rPr lang="fr-FR" sz="2700" b="1" dirty="0">
                <a:solidFill>
                  <a:srgbClr val="FF9900"/>
                </a:solidFill>
              </a:rPr>
              <a:t>des diplômés</a:t>
            </a:r>
            <a:r>
              <a:rPr lang="fr-FR" sz="2700" dirty="0">
                <a:solidFill>
                  <a:srgbClr val="FFC000"/>
                </a:solidFill>
              </a:rPr>
              <a:t/>
            </a:r>
            <a:br>
              <a:rPr lang="fr-FR" sz="2700" dirty="0">
                <a:solidFill>
                  <a:srgbClr val="FFC000"/>
                </a:solidFill>
              </a:rPr>
            </a:br>
            <a:r>
              <a:rPr lang="fr-FR" sz="2800" b="1" dirty="0">
                <a:solidFill>
                  <a:srgbClr val="FFC000"/>
                </a:solidFill>
              </a:rPr>
              <a:t> </a:t>
            </a:r>
            <a:r>
              <a:rPr lang="fr-FR" sz="2800" dirty="0">
                <a:solidFill>
                  <a:srgbClr val="FFC000"/>
                </a:solidFill>
              </a:rPr>
              <a:t/>
            </a:r>
            <a:br>
              <a:rPr lang="fr-FR" sz="2800" dirty="0">
                <a:solidFill>
                  <a:srgbClr val="FFC000"/>
                </a:solidFill>
              </a:rPr>
            </a:br>
            <a:endParaRPr lang="fr-FR" sz="2800" b="1" dirty="0">
              <a:solidFill>
                <a:srgbClr val="FFC000"/>
              </a:solidFill>
            </a:endParaRPr>
          </a:p>
        </p:txBody>
      </p:sp>
      <p:sp>
        <p:nvSpPr>
          <p:cNvPr id="3" name="Espace réservé du contenu 2"/>
          <p:cNvSpPr>
            <a:spLocks noGrp="1"/>
          </p:cNvSpPr>
          <p:nvPr>
            <p:ph idx="1"/>
          </p:nvPr>
        </p:nvSpPr>
        <p:spPr>
          <a:xfrm>
            <a:off x="481137" y="847503"/>
            <a:ext cx="8229600" cy="4857403"/>
          </a:xfrm>
        </p:spPr>
        <p:txBody>
          <a:bodyPr>
            <a:normAutofit/>
          </a:bodyPr>
          <a:lstStyle/>
          <a:p>
            <a:pPr>
              <a:buNone/>
            </a:pPr>
            <a:r>
              <a:rPr lang="fr-FR" sz="1400" b="1" dirty="0">
                <a:solidFill>
                  <a:schemeClr val="bg1"/>
                </a:solidFill>
              </a:rPr>
              <a:t> </a:t>
            </a:r>
            <a:endParaRPr lang="fr-FR" sz="1400" b="1" dirty="0" smtClean="0">
              <a:solidFill>
                <a:schemeClr val="bg1"/>
              </a:solidFill>
            </a:endParaRPr>
          </a:p>
          <a:p>
            <a:pPr>
              <a:buNone/>
            </a:pPr>
            <a:endParaRPr lang="fr-FR" sz="1400" dirty="0">
              <a:solidFill>
                <a:schemeClr val="bg1"/>
              </a:solidFill>
            </a:endParaRPr>
          </a:p>
          <a:p>
            <a:pPr lvl="0">
              <a:lnSpc>
                <a:spcPct val="150000"/>
              </a:lnSpc>
              <a:buFont typeface="Wingdings" panose="05000000000000000000" pitchFamily="2" charset="2"/>
              <a:buChar char="Ø"/>
            </a:pPr>
            <a:r>
              <a:rPr lang="fr-FR" sz="1300" b="1" dirty="0" smtClean="0">
                <a:solidFill>
                  <a:srgbClr val="FF9900"/>
                </a:solidFill>
                <a:latin typeface="Arial" pitchFamily="34" charset="0"/>
                <a:cs typeface="Arial" pitchFamily="34" charset="0"/>
              </a:rPr>
              <a:t>Enseignement et recherche</a:t>
            </a:r>
            <a:r>
              <a:rPr lang="fr-FR" sz="1300" dirty="0">
                <a:solidFill>
                  <a:schemeClr val="bg1"/>
                </a:solidFill>
                <a:latin typeface="Arial" pitchFamily="34" charset="0"/>
                <a:cs typeface="Arial" pitchFamily="34" charset="0"/>
              </a:rPr>
              <a:t> : Universités, Instituts et Centres de Recherche Nationaux, Laboratoires de recherche dans le domaine de la biologie, écologie et des sciences de l’environnement </a:t>
            </a:r>
            <a:endParaRPr lang="fr-FR" sz="1300" dirty="0" smtClean="0">
              <a:solidFill>
                <a:schemeClr val="bg1"/>
              </a:solidFill>
              <a:latin typeface="Arial" pitchFamily="34" charset="0"/>
              <a:cs typeface="Arial" pitchFamily="34" charset="0"/>
            </a:endParaRPr>
          </a:p>
          <a:p>
            <a:pPr lvl="0">
              <a:lnSpc>
                <a:spcPct val="150000"/>
              </a:lnSpc>
              <a:buFont typeface="Wingdings" panose="05000000000000000000" pitchFamily="2" charset="2"/>
              <a:buChar char="Ø"/>
            </a:pPr>
            <a:endParaRPr lang="fr-FR" sz="1300" dirty="0" smtClean="0">
              <a:solidFill>
                <a:schemeClr val="bg1"/>
              </a:solidFill>
              <a:latin typeface="Arial" pitchFamily="34" charset="0"/>
              <a:cs typeface="Arial" pitchFamily="34" charset="0"/>
            </a:endParaRPr>
          </a:p>
          <a:p>
            <a:pPr lvl="0">
              <a:lnSpc>
                <a:spcPct val="150000"/>
              </a:lnSpc>
              <a:buFont typeface="Wingdings" panose="05000000000000000000" pitchFamily="2" charset="2"/>
              <a:buChar char="Ø"/>
            </a:pPr>
            <a:endParaRPr lang="fr-FR" sz="1300" dirty="0">
              <a:solidFill>
                <a:schemeClr val="bg1"/>
              </a:solidFill>
              <a:latin typeface="Arial" pitchFamily="34" charset="0"/>
              <a:cs typeface="Arial" pitchFamily="34" charset="0"/>
            </a:endParaRPr>
          </a:p>
          <a:p>
            <a:pPr lvl="0">
              <a:lnSpc>
                <a:spcPct val="150000"/>
              </a:lnSpc>
              <a:buFont typeface="Wingdings" panose="05000000000000000000" pitchFamily="2" charset="2"/>
              <a:buChar char="Ø"/>
            </a:pPr>
            <a:endParaRPr lang="fr-FR" sz="1300" dirty="0" smtClean="0">
              <a:solidFill>
                <a:schemeClr val="bg1"/>
              </a:solidFill>
              <a:latin typeface="Arial" pitchFamily="34" charset="0"/>
              <a:cs typeface="Arial" pitchFamily="34" charset="0"/>
            </a:endParaRPr>
          </a:p>
          <a:p>
            <a:pPr lvl="0">
              <a:lnSpc>
                <a:spcPct val="150000"/>
              </a:lnSpc>
              <a:buFont typeface="Wingdings" panose="05000000000000000000" pitchFamily="2" charset="2"/>
              <a:buChar char="Ø"/>
            </a:pPr>
            <a:endParaRPr lang="fr-FR" sz="1300" dirty="0" smtClean="0">
              <a:solidFill>
                <a:schemeClr val="bg1"/>
              </a:solidFill>
              <a:latin typeface="Arial" pitchFamily="34" charset="0"/>
              <a:cs typeface="Arial" pitchFamily="34" charset="0"/>
            </a:endParaRPr>
          </a:p>
          <a:p>
            <a:pPr marL="0" lvl="0" indent="0">
              <a:lnSpc>
                <a:spcPct val="150000"/>
              </a:lnSpc>
              <a:buNone/>
            </a:pPr>
            <a:endParaRPr lang="fr-FR" sz="1300" dirty="0">
              <a:solidFill>
                <a:schemeClr val="bg1"/>
              </a:solidFill>
              <a:latin typeface="Arial" pitchFamily="34" charset="0"/>
              <a:cs typeface="Arial" pitchFamily="34" charset="0"/>
            </a:endParaRPr>
          </a:p>
          <a:p>
            <a:pPr marL="0" lvl="0" indent="0">
              <a:lnSpc>
                <a:spcPct val="150000"/>
              </a:lnSpc>
              <a:buNone/>
            </a:pPr>
            <a:endParaRPr lang="fr-FR" sz="1300" dirty="0" smtClean="0">
              <a:solidFill>
                <a:schemeClr val="bg1"/>
              </a:solidFill>
              <a:latin typeface="Arial" pitchFamily="34" charset="0"/>
              <a:cs typeface="Arial" pitchFamily="34" charset="0"/>
            </a:endParaRPr>
          </a:p>
          <a:p>
            <a:pPr marL="0" lvl="0" indent="0">
              <a:lnSpc>
                <a:spcPct val="150000"/>
              </a:lnSpc>
              <a:buNone/>
            </a:pPr>
            <a:endParaRPr lang="fr-FR" sz="1300" dirty="0">
              <a:solidFill>
                <a:schemeClr val="bg1"/>
              </a:solidFill>
              <a:latin typeface="Arial" pitchFamily="34" charset="0"/>
              <a:cs typeface="Arial" pitchFamily="34" charset="0"/>
            </a:endParaRPr>
          </a:p>
          <a:p>
            <a:pPr lvl="0">
              <a:lnSpc>
                <a:spcPct val="150000"/>
              </a:lnSpc>
              <a:buFont typeface="Wingdings" panose="05000000000000000000" pitchFamily="2" charset="2"/>
              <a:buChar char="Ø"/>
            </a:pPr>
            <a:r>
              <a:rPr lang="fr-FR" sz="1300" b="1" dirty="0">
                <a:solidFill>
                  <a:srgbClr val="FF9900"/>
                </a:solidFill>
                <a:latin typeface="Arial" pitchFamily="34" charset="0"/>
                <a:cs typeface="Arial" pitchFamily="34" charset="0"/>
              </a:rPr>
              <a:t>Entreprises et autres partenaires socio-économiques</a:t>
            </a:r>
            <a:r>
              <a:rPr lang="fr-FR" sz="1300" dirty="0">
                <a:solidFill>
                  <a:schemeClr val="bg1"/>
                </a:solidFill>
                <a:latin typeface="Arial" pitchFamily="34" charset="0"/>
                <a:cs typeface="Arial" pitchFamily="34" charset="0"/>
              </a:rPr>
              <a:t> : Bureaux d’études chargés des évaluations d’impacts sur l’environnement, parcs Zoologiques, Pépinières, Entreprises de développement aquacoles. </a:t>
            </a:r>
          </a:p>
          <a:p>
            <a:pPr>
              <a:lnSpc>
                <a:spcPct val="150000"/>
              </a:lnSpc>
              <a:buNone/>
            </a:pPr>
            <a:r>
              <a:rPr lang="fr-FR" sz="1300" dirty="0">
                <a:latin typeface="Arial" pitchFamily="34" charset="0"/>
                <a:cs typeface="Arial" pitchFamily="34" charset="0"/>
              </a:rPr>
              <a:t> </a:t>
            </a:r>
          </a:p>
          <a:p>
            <a:pPr>
              <a:buNone/>
            </a:pPr>
            <a:r>
              <a:rPr lang="fr-FR" sz="1400" dirty="0"/>
              <a:t> </a:t>
            </a:r>
          </a:p>
          <a:p>
            <a:pPr>
              <a:buNone/>
            </a:pPr>
            <a:endParaRPr lang="fr-FR" sz="1400" dirty="0"/>
          </a:p>
        </p:txBody>
      </p:sp>
      <p:pic>
        <p:nvPicPr>
          <p:cNvPr id="5" name="Picture 2" descr="RÃ©sultat de recherche d'images pour &quot;biologie de la conservation formation universitÃ©s imag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943" y="2435519"/>
            <a:ext cx="2621032" cy="17441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biologie de la conservation formation universitÃ©s image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823" y="2321569"/>
            <a:ext cx="1303463" cy="1858129"/>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908"/>
    </mc:Choice>
    <mc:Fallback xmlns="">
      <p:transition spd="slow" advTm="8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24744"/>
            <a:ext cx="8229600" cy="4536504"/>
          </a:xfrm>
          <a:solidFill>
            <a:srgbClr val="003300"/>
          </a:solidFill>
        </p:spPr>
        <p:txBody>
          <a:bodyPr>
            <a:normAutofit/>
          </a:bodyPr>
          <a:lstStyle/>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Direction Générale des Forêts</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Conservations des Forêts</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Aires Protégées (Parcs Nationaux, Réserves de Chasse et Réserves Naturelles) </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Centres Cynégétiques, Parc Zoologique de Jijel (Ministère de l’Agriculture et du Développement Rural) </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Directions de l’Environnement</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Centre National du Développement des Ressources Biologiques </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Structures relevant du Ministère de l’Aménagement du Territoire et de l’Environnement </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Offices Nationaux des Parcs Culturels ( Ministère de la Culture) </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Directions du Tourisme (Ministère du Tourisme et de l’Artisanat) </a:t>
            </a:r>
          </a:p>
          <a:p>
            <a:pPr lvl="0" algn="just">
              <a:lnSpc>
                <a:spcPct val="150000"/>
              </a:lnSpc>
              <a:buFont typeface="Wingdings" panose="05000000000000000000" pitchFamily="2" charset="2"/>
              <a:buChar char="Ø"/>
            </a:pPr>
            <a:r>
              <a:rPr lang="fr-FR" sz="1400" dirty="0" smtClean="0">
                <a:solidFill>
                  <a:schemeClr val="bg1"/>
                </a:solidFill>
                <a:latin typeface="Arial" pitchFamily="34" charset="0"/>
                <a:cs typeface="Arial" pitchFamily="34" charset="0"/>
              </a:rPr>
              <a:t>Structures relevant de la gestion et de la conservation des ressources halieutiques (Ministère de la Pêche et des Ressources Halieutiques).</a:t>
            </a:r>
          </a:p>
          <a:p>
            <a:pPr marL="0" lvl="0" indent="0" algn="just">
              <a:lnSpc>
                <a:spcPct val="150000"/>
              </a:lnSpc>
              <a:buNone/>
            </a:pPr>
            <a:endParaRPr lang="fr-FR"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88722811"/>
      </p:ext>
    </p:extLst>
  </p:cSld>
  <p:clrMapOvr>
    <a:masterClrMapping/>
  </p:clrMapOvr>
  <mc:AlternateContent xmlns:mc="http://schemas.openxmlformats.org/markup-compatibility/2006" xmlns:p14="http://schemas.microsoft.com/office/powerpoint/2010/main">
    <mc:Choice Requires="p14">
      <p:transition spd="slow" p14:dur="2000" advTm="2507"/>
    </mc:Choice>
    <mc:Fallback xmlns="">
      <p:transition spd="slow" advTm="250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6146" name="Picture 2" descr="RÃ©sultat de recherche d'images pour &quot;formation merou bejaia&quo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86589" y="1340768"/>
            <a:ext cx="6570822" cy="49471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fr-FR" sz="3200" b="1" dirty="0" smtClean="0">
                <a:solidFill>
                  <a:srgbClr val="FF9900"/>
                </a:solidFill>
              </a:rPr>
              <a:t>MERCI POUR VOTRE ATTENTION</a:t>
            </a:r>
            <a:endParaRPr lang="fr-FR" sz="3200" b="1" dirty="0">
              <a:solidFill>
                <a:srgbClr val="FF99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82277619"/>
      </p:ext>
    </p:extLst>
  </p:cSld>
  <p:clrMapOvr>
    <a:masterClrMapping/>
  </p:clrMapOvr>
  <mc:AlternateContent xmlns:mc="http://schemas.openxmlformats.org/markup-compatibility/2006" xmlns:p14="http://schemas.microsoft.com/office/powerpoint/2010/main">
    <mc:Choice Requires="p14">
      <p:transition spd="slow" p14:dur="2000" advTm="6712"/>
    </mc:Choice>
    <mc:Fallback xmlns="">
      <p:transition spd="slow" advTm="6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1905000"/>
            <a:ext cx="85344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2800" b="1" i="0" dirty="0">
                <a:latin typeface="Verdana" panose="020B0604030504040204" pitchFamily="34" charset="0"/>
              </a:rPr>
              <a:t>La biodiversité </a:t>
            </a:r>
            <a:r>
              <a:rPr lang="fr-FR" altLang="fr-FR" sz="2800" b="1" i="0" dirty="0" smtClean="0">
                <a:latin typeface="Verdana" panose="020B0604030504040204" pitchFamily="34" charset="0"/>
              </a:rPr>
              <a:t>comprend </a:t>
            </a:r>
            <a:r>
              <a:rPr lang="fr-FR" altLang="fr-FR" sz="2800" b="1" i="0" dirty="0">
                <a:latin typeface="Verdana" panose="020B0604030504040204" pitchFamily="34" charset="0"/>
              </a:rPr>
              <a:t>toute forme de vie sur la planète </a:t>
            </a:r>
          </a:p>
          <a:p>
            <a:pPr>
              <a:spcBef>
                <a:spcPct val="50000"/>
              </a:spcBef>
              <a:buFontTx/>
              <a:buChar char="•"/>
            </a:pPr>
            <a:r>
              <a:rPr lang="fr-FR" altLang="fr-FR" sz="2000" b="1" i="0" dirty="0">
                <a:latin typeface="Verdana" panose="020B0604030504040204" pitchFamily="34" charset="0"/>
              </a:rPr>
              <a:t> Des créatures microscopiques aux organismes géants</a:t>
            </a:r>
          </a:p>
          <a:p>
            <a:pPr>
              <a:spcBef>
                <a:spcPct val="50000"/>
              </a:spcBef>
              <a:buFontTx/>
              <a:buChar char="•"/>
            </a:pPr>
            <a:r>
              <a:rPr lang="fr-FR" altLang="fr-FR" sz="2000" b="1" i="0" dirty="0">
                <a:latin typeface="Verdana" panose="020B0604030504040204" pitchFamily="34" charset="0"/>
              </a:rPr>
              <a:t> Plantes, animaux et microorganismes</a:t>
            </a:r>
          </a:p>
          <a:p>
            <a:pPr>
              <a:spcBef>
                <a:spcPct val="50000"/>
              </a:spcBef>
              <a:buFontTx/>
              <a:buChar char="•"/>
            </a:pPr>
            <a:r>
              <a:rPr lang="fr-FR" altLang="fr-FR" sz="2000" b="1" i="0" dirty="0">
                <a:latin typeface="Verdana" panose="020B0604030504040204" pitchFamily="34" charset="0"/>
              </a:rPr>
              <a:t> Niveau génétique, spécifique et des écosystèmes </a:t>
            </a:r>
          </a:p>
          <a:p>
            <a:pPr>
              <a:spcBef>
                <a:spcPct val="50000"/>
              </a:spcBef>
              <a:buFontTx/>
              <a:buChar char="•"/>
            </a:pPr>
            <a:r>
              <a:rPr lang="fr-FR" altLang="fr-FR" sz="2000" b="1" i="0" dirty="0">
                <a:latin typeface="Verdana" panose="020B0604030504040204" pitchFamily="34" charset="0"/>
              </a:rPr>
              <a:t> 1.75 million d’espèces identifiées</a:t>
            </a:r>
            <a:endParaRPr lang="en-US" altLang="fr-FR" sz="2000" b="1" i="0" dirty="0">
              <a:latin typeface="Verdana" panose="020B0604030504040204" pitchFamily="34" charset="0"/>
            </a:endParaRPr>
          </a:p>
        </p:txBody>
      </p:sp>
      <p:pic>
        <p:nvPicPr>
          <p:cNvPr id="21507" name="Picture 3" descr="microb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0"/>
            <a:ext cx="2743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whal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0"/>
            <a:ext cx="3352800" cy="1893094"/>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agricul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1523" name="Text Box 19"/>
          <p:cNvSpPr txBox="1">
            <a:spLocks noChangeArrowheads="1"/>
          </p:cNvSpPr>
          <p:nvPr/>
        </p:nvSpPr>
        <p:spPr bwMode="auto">
          <a:xfrm>
            <a:off x="7146925" y="5646738"/>
            <a:ext cx="1841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CH" altLang="fr-FR"/>
          </a:p>
        </p:txBody>
      </p:sp>
      <p:pic>
        <p:nvPicPr>
          <p:cNvPr id="21525" name="Picture 21" descr="d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987925"/>
            <a:ext cx="2438400" cy="18700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drought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5046663"/>
            <a:ext cx="2971800" cy="1811337"/>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LEGUM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0" y="5029200"/>
            <a:ext cx="2667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Ã©sultat de recherche d'images pour &quot;photo magot&quot;"/>
          <p:cNvSpPr>
            <a:spLocks noChangeAspect="1" noChangeArrowheads="1"/>
          </p:cNvSpPr>
          <p:nvPr/>
        </p:nvSpPr>
        <p:spPr bwMode="auto">
          <a:xfrm>
            <a:off x="269966" y="-24340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059920167"/>
      </p:ext>
    </p:extLst>
  </p:cSld>
  <p:clrMapOvr>
    <a:masterClrMapping/>
  </p:clrMapOvr>
  <mc:AlternateContent xmlns:mc="http://schemas.openxmlformats.org/markup-compatibility/2006" xmlns:p14="http://schemas.microsoft.com/office/powerpoint/2010/main">
    <mc:Choice Requires="p14">
      <p:transition spd="slow" p14:dur="2000" advClick="0" advTm="22160"/>
    </mc:Choice>
    <mc:Fallback xmlns="">
      <p:transition spd="slow" advClick="0" advTm="22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Rectangle 48"/>
          <p:cNvSpPr txBox="1">
            <a:spLocks noChangeArrowheads="1"/>
          </p:cNvSpPr>
          <p:nvPr/>
        </p:nvSpPr>
        <p:spPr bwMode="auto">
          <a:xfrm>
            <a:off x="262595" y="332656"/>
            <a:ext cx="8650114" cy="571504"/>
          </a:xfrm>
          <a:prstGeom prst="rect">
            <a:avLst/>
          </a:prstGeom>
          <a:ln>
            <a:miter lim="800000"/>
            <a:headEnd/>
            <a:tailEnd/>
          </a:ln>
        </p:spPr>
        <p:txBody>
          <a:bodyPr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latin typeface="+mj-lt"/>
                <a:ea typeface="+mj-ea"/>
                <a:cs typeface="+mj-cs"/>
              </a:rPr>
              <a:t>Qu’est-ce</a:t>
            </a:r>
            <a:r>
              <a:rPr kumimoji="0" lang="en-US" sz="2400" b="1" i="0" u="none" strike="noStrike" kern="1200" cap="none" spc="0" normalizeH="0" baseline="0" noProof="0" dirty="0" smtClean="0">
                <a:ln>
                  <a:noFill/>
                </a:ln>
                <a:solidFill>
                  <a:schemeClr val="bg1"/>
                </a:solidFill>
                <a:uLnTx/>
                <a:uFillTx/>
                <a:latin typeface="+mj-lt"/>
                <a:ea typeface="+mj-ea"/>
                <a:cs typeface="+mj-cs"/>
              </a:rPr>
              <a:t> que la Biologie de la Conservation?</a:t>
            </a:r>
            <a:endParaRPr kumimoji="0" lang="en-US" sz="2400" b="1" i="0" u="none" strike="noStrike" kern="1200" cap="none" spc="0" normalizeH="0" baseline="0" noProof="0" dirty="0">
              <a:ln>
                <a:noFill/>
              </a:ln>
              <a:solidFill>
                <a:schemeClr val="bg1"/>
              </a:solidFill>
              <a:uLnTx/>
              <a:uFillTx/>
              <a:latin typeface="+mj-lt"/>
              <a:ea typeface="+mj-ea"/>
              <a:cs typeface="+mj-cs"/>
            </a:endParaRPr>
          </a:p>
        </p:txBody>
      </p:sp>
      <p:sp>
        <p:nvSpPr>
          <p:cNvPr id="4" name="Rectangle 3"/>
          <p:cNvSpPr/>
          <p:nvPr/>
        </p:nvSpPr>
        <p:spPr>
          <a:xfrm>
            <a:off x="285720" y="1500174"/>
            <a:ext cx="4429156" cy="4493538"/>
          </a:xfrm>
          <a:prstGeom prst="rect">
            <a:avLst/>
          </a:prstGeom>
          <a:ln>
            <a:solidFill>
              <a:schemeClr val="bg1">
                <a:alpha val="80000"/>
              </a:schemeClr>
            </a:solidFill>
          </a:ln>
        </p:spPr>
        <p:txBody>
          <a:bodyPr wrap="square">
            <a:spAutoFit/>
          </a:bodyPr>
          <a:lstStyle/>
          <a:p>
            <a:pPr algn="just"/>
            <a:endParaRPr lang="fr-FR" sz="1400" dirty="0" smtClean="0">
              <a:solidFill>
                <a:schemeClr val="bg1"/>
              </a:solidFill>
              <a:latin typeface="+mj-lt"/>
            </a:endParaRPr>
          </a:p>
          <a:p>
            <a:pPr algn="just">
              <a:buFont typeface="Wingdings" pitchFamily="2" charset="2"/>
              <a:buChar char="§"/>
            </a:pPr>
            <a:r>
              <a:rPr lang="fr-FR" sz="1600" dirty="0" smtClean="0">
                <a:solidFill>
                  <a:schemeClr val="bg1"/>
                </a:solidFill>
                <a:latin typeface="+mj-lt"/>
              </a:rPr>
              <a:t> Conservation </a:t>
            </a:r>
            <a:r>
              <a:rPr lang="fr-FR" sz="1600" dirty="0" smtClean="0">
                <a:solidFill>
                  <a:schemeClr val="bg1"/>
                </a:solidFill>
                <a:latin typeface="+mj-lt"/>
                <a:sym typeface="Wingdings" pitchFamily="2" charset="2"/>
              </a:rPr>
              <a:t> </a:t>
            </a:r>
            <a:r>
              <a:rPr lang="fr-FR" sz="1600" b="1" dirty="0" smtClean="0">
                <a:solidFill>
                  <a:srgbClr val="FFFF99"/>
                </a:solidFill>
                <a:latin typeface="+mj-lt"/>
                <a:sym typeface="Wingdings" pitchFamily="2" charset="2"/>
              </a:rPr>
              <a:t>G</a:t>
            </a:r>
            <a:r>
              <a:rPr lang="fr-FR" sz="1600" b="1" dirty="0" smtClean="0">
                <a:solidFill>
                  <a:srgbClr val="FFFF99"/>
                </a:solidFill>
                <a:latin typeface="+mj-lt"/>
              </a:rPr>
              <a:t>estion </a:t>
            </a:r>
            <a:r>
              <a:rPr lang="fr-FR" sz="1600" dirty="0" smtClean="0">
                <a:solidFill>
                  <a:srgbClr val="FFFF99"/>
                </a:solidFill>
                <a:latin typeface="+mj-lt"/>
              </a:rPr>
              <a:t>et</a:t>
            </a:r>
            <a:r>
              <a:rPr lang="fr-FR" sz="1600" b="1" dirty="0" smtClean="0">
                <a:solidFill>
                  <a:srgbClr val="FFFF99"/>
                </a:solidFill>
                <a:latin typeface="+mj-lt"/>
              </a:rPr>
              <a:t> utilisation durable</a:t>
            </a:r>
            <a:r>
              <a:rPr lang="fr-FR" sz="1600" dirty="0" smtClean="0">
                <a:solidFill>
                  <a:srgbClr val="FFFF99"/>
                </a:solidFill>
                <a:latin typeface="+mj-lt"/>
              </a:rPr>
              <a:t> de l'environnement naturel et des ressources naturelles pour des raisons éthiques et le bénéfice de l'humanité.</a:t>
            </a:r>
          </a:p>
          <a:p>
            <a:pPr algn="just"/>
            <a:endParaRPr lang="fr-FR" sz="1600" dirty="0" smtClean="0">
              <a:solidFill>
                <a:schemeClr val="bg1"/>
              </a:solidFill>
              <a:latin typeface="+mj-lt"/>
            </a:endParaRPr>
          </a:p>
          <a:p>
            <a:pPr algn="just">
              <a:buFont typeface="Wingdings" pitchFamily="2" charset="2"/>
              <a:buChar char="§"/>
            </a:pPr>
            <a:r>
              <a:rPr lang="fr-FR" sz="1600" dirty="0" smtClean="0">
                <a:solidFill>
                  <a:schemeClr val="bg1"/>
                </a:solidFill>
                <a:latin typeface="+mj-lt"/>
              </a:rPr>
              <a:t> Biologie de la conservation (BC) </a:t>
            </a:r>
            <a:r>
              <a:rPr lang="fr-FR" sz="1600" b="1" dirty="0" smtClean="0">
                <a:solidFill>
                  <a:schemeClr val="bg1"/>
                </a:solidFill>
                <a:latin typeface="+mj-lt"/>
                <a:sym typeface="Wingdings" pitchFamily="2" charset="2"/>
              </a:rPr>
              <a:t> </a:t>
            </a:r>
            <a:r>
              <a:rPr lang="fr-FR" sz="1600" dirty="0" smtClean="0">
                <a:solidFill>
                  <a:srgbClr val="FFFF99"/>
                </a:solidFill>
                <a:latin typeface="+mj-lt"/>
                <a:sym typeface="Wingdings" pitchFamily="2" charset="2"/>
              </a:rPr>
              <a:t>S</a:t>
            </a:r>
            <a:r>
              <a:rPr lang="fr-FR" sz="1600" dirty="0" smtClean="0">
                <a:solidFill>
                  <a:srgbClr val="FFFF99"/>
                </a:solidFill>
                <a:latin typeface="+mj-lt"/>
              </a:rPr>
              <a:t>cience </a:t>
            </a:r>
            <a:r>
              <a:rPr lang="fr-FR" sz="1600" b="1" dirty="0" smtClean="0">
                <a:solidFill>
                  <a:srgbClr val="FFFF99"/>
                </a:solidFill>
                <a:latin typeface="+mj-lt"/>
              </a:rPr>
              <a:t>multidisciplinaire</a:t>
            </a:r>
            <a:r>
              <a:rPr lang="fr-FR" sz="1600" dirty="0" smtClean="0">
                <a:solidFill>
                  <a:srgbClr val="FFFF99"/>
                </a:solidFill>
                <a:latin typeface="+mj-lt"/>
              </a:rPr>
              <a:t> axée sur la biodiversité et son maintien </a:t>
            </a:r>
            <a:r>
              <a:rPr lang="fr-FR" sz="1600" i="1" dirty="0" smtClean="0">
                <a:solidFill>
                  <a:srgbClr val="FFFF99"/>
                </a:solidFill>
                <a:latin typeface="+mj-lt"/>
              </a:rPr>
              <a:t>pour le bien-être humain.</a:t>
            </a:r>
          </a:p>
          <a:p>
            <a:pPr algn="just"/>
            <a:endParaRPr lang="fr-FR" sz="1600" dirty="0" smtClean="0">
              <a:solidFill>
                <a:schemeClr val="bg1"/>
              </a:solidFill>
              <a:latin typeface="+mj-lt"/>
            </a:endParaRPr>
          </a:p>
          <a:p>
            <a:pPr algn="just">
              <a:buFont typeface="Wingdings" pitchFamily="2" charset="2"/>
              <a:buChar char="§"/>
            </a:pPr>
            <a:r>
              <a:rPr lang="fr-FR" sz="1600" dirty="0" smtClean="0">
                <a:solidFill>
                  <a:schemeClr val="bg1"/>
                </a:solidFill>
                <a:latin typeface="+mj-lt"/>
              </a:rPr>
              <a:t> Etendue de la BC </a:t>
            </a:r>
            <a:r>
              <a:rPr lang="fr-FR" sz="1600" dirty="0" smtClean="0">
                <a:solidFill>
                  <a:srgbClr val="FFFF99"/>
                </a:solidFill>
                <a:latin typeface="+mj-lt"/>
                <a:sym typeface="Wingdings" pitchFamily="2" charset="2"/>
              </a:rPr>
              <a:t> A</a:t>
            </a:r>
            <a:r>
              <a:rPr lang="fr-FR" sz="1600" dirty="0" smtClean="0">
                <a:solidFill>
                  <a:srgbClr val="FFFF99"/>
                </a:solidFill>
                <a:latin typeface="+mj-lt"/>
              </a:rPr>
              <a:t>u-delà de celle de la biologie elle-même </a:t>
            </a:r>
            <a:r>
              <a:rPr lang="fr-FR" sz="1600" dirty="0" smtClean="0">
                <a:solidFill>
                  <a:schemeClr val="bg1"/>
                </a:solidFill>
                <a:latin typeface="+mj-lt"/>
              </a:rPr>
              <a:t>(</a:t>
            </a:r>
            <a:r>
              <a:rPr lang="fr-FR" sz="1600" dirty="0" smtClean="0">
                <a:solidFill>
                  <a:srgbClr val="FFFF99"/>
                </a:solidFill>
                <a:latin typeface="+mj-lt"/>
                <a:sym typeface="Wingdings" pitchFamily="2" charset="2"/>
              </a:rPr>
              <a:t>Incorporation des concepts et de l’expertise des sciences sociales entre autres)</a:t>
            </a:r>
            <a:r>
              <a:rPr lang="fr-FR" sz="1600" dirty="0" smtClean="0">
                <a:solidFill>
                  <a:srgbClr val="FFFF99"/>
                </a:solidFill>
                <a:latin typeface="+mj-lt"/>
              </a:rPr>
              <a:t>.</a:t>
            </a:r>
          </a:p>
          <a:p>
            <a:pPr algn="just"/>
            <a:endParaRPr lang="fr-FR" sz="1600" dirty="0" smtClean="0">
              <a:solidFill>
                <a:schemeClr val="bg1"/>
              </a:solidFill>
              <a:latin typeface="+mj-lt"/>
            </a:endParaRPr>
          </a:p>
          <a:p>
            <a:pPr algn="just">
              <a:buFont typeface="Wingdings" pitchFamily="2" charset="2"/>
              <a:buChar char="§"/>
            </a:pPr>
            <a:r>
              <a:rPr lang="fr-FR" sz="1600" dirty="0" smtClean="0">
                <a:solidFill>
                  <a:schemeClr val="bg1"/>
                </a:solidFill>
                <a:latin typeface="+mj-lt"/>
              </a:rPr>
              <a:t> Concentre les connaissances et les outils de toutes les disciplines intégrées sur une seule question: </a:t>
            </a:r>
            <a:r>
              <a:rPr lang="fr-FR" sz="1600" dirty="0" smtClean="0">
                <a:solidFill>
                  <a:srgbClr val="FFFF99"/>
                </a:solidFill>
                <a:latin typeface="+mj-lt"/>
              </a:rPr>
              <a:t>le maintien de la biodiversité.</a:t>
            </a:r>
          </a:p>
          <a:p>
            <a:pPr algn="just"/>
            <a:endParaRPr lang="fr-FR" sz="1600" dirty="0" smtClean="0">
              <a:solidFill>
                <a:schemeClr val="bg1"/>
              </a:solidFill>
              <a:latin typeface="+mj-lt"/>
            </a:endParaRPr>
          </a:p>
        </p:txBody>
      </p:sp>
      <p:sp>
        <p:nvSpPr>
          <p:cNvPr id="6" name="ZoneTexte 5"/>
          <p:cNvSpPr txBox="1"/>
          <p:nvPr/>
        </p:nvSpPr>
        <p:spPr>
          <a:xfrm>
            <a:off x="5429255" y="3667807"/>
            <a:ext cx="2671137" cy="276999"/>
          </a:xfrm>
          <a:prstGeom prst="rect">
            <a:avLst/>
          </a:prstGeom>
          <a:noFill/>
        </p:spPr>
        <p:txBody>
          <a:bodyPr wrap="square" rtlCol="0">
            <a:spAutoFit/>
          </a:bodyPr>
          <a:lstStyle/>
          <a:p>
            <a:pPr algn="ctr"/>
            <a:r>
              <a:rPr lang="fr-FR" sz="1200" dirty="0" smtClean="0">
                <a:solidFill>
                  <a:schemeClr val="bg1"/>
                </a:solidFill>
                <a:latin typeface="+mj-lt"/>
              </a:rPr>
              <a:t>Disparition du corail et des forêts</a:t>
            </a:r>
            <a:endParaRPr lang="fr-FR" sz="1200" dirty="0">
              <a:solidFill>
                <a:schemeClr val="bg1"/>
              </a:solidFill>
              <a:latin typeface="+mj-lt"/>
            </a:endParaRPr>
          </a:p>
        </p:txBody>
      </p:sp>
      <p:pic>
        <p:nvPicPr>
          <p:cNvPr id="9" name="Image 8" descr="corai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9255" y="1511183"/>
            <a:ext cx="2671137" cy="2118122"/>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5" y="4005065"/>
            <a:ext cx="2671137" cy="1988648"/>
          </a:xfrm>
          <a:prstGeom prst="rect">
            <a:avLst/>
          </a:prstGeom>
          <a:noFill/>
          <a:ln>
            <a:noFill/>
          </a:ln>
          <a:effectLst/>
          <a:extLst>
            <a:ext uri="{909E8E84-426E-40DD-AFC4-6F175D3DCCD1}">
              <a14:hiddenFill xmlns:a14="http://schemas.microsoft.com/office/drawing/2010/main">
                <a:gradFill rotWithShape="0">
                  <a:gsLst>
                    <a:gs pos="0">
                      <a:srgbClr val="CCFF99"/>
                    </a:gs>
                    <a:gs pos="100000">
                      <a:srgbClr val="006600"/>
                    </a:gs>
                  </a:gsLst>
                  <a:path path="shape">
                    <a:fillToRect l="50000" t="50000" r="50000" b="50000"/>
                  </a:path>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018513440"/>
      </p:ext>
    </p:extLst>
  </p:cSld>
  <p:clrMapOvr>
    <a:masterClrMapping/>
  </p:clrMapOvr>
  <mc:AlternateContent xmlns:mc="http://schemas.openxmlformats.org/markup-compatibility/2006" xmlns:p14="http://schemas.microsoft.com/office/powerpoint/2010/main">
    <mc:Choice Requires="p14">
      <p:transition spd="slow" p14:dur="2000" advTm="57383"/>
    </mc:Choice>
    <mc:Fallback xmlns="">
      <p:transition spd="slow" advTm="57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10" y="620688"/>
            <a:ext cx="7786742" cy="5594394"/>
          </a:xfrm>
        </p:spPr>
        <p:txBody>
          <a:bodyPr>
            <a:normAutofit fontScale="25000" lnSpcReduction="20000"/>
          </a:bodyPr>
          <a:lstStyle/>
          <a:p>
            <a:pPr algn="just"/>
            <a:endParaRPr lang="fr-FR" sz="5600" dirty="0" smtClean="0">
              <a:solidFill>
                <a:srgbClr val="FFFF99"/>
              </a:solidFill>
              <a:latin typeface="Arial" pitchFamily="34" charset="0"/>
              <a:cs typeface="Arial" pitchFamily="34" charset="0"/>
            </a:endParaRPr>
          </a:p>
          <a:p>
            <a:pPr algn="just"/>
            <a:endParaRPr lang="fr-FR" sz="5600" dirty="0" smtClean="0">
              <a:solidFill>
                <a:srgbClr val="FFFF99"/>
              </a:solidFill>
              <a:latin typeface="Arial" pitchFamily="34" charset="0"/>
              <a:cs typeface="Arial" pitchFamily="34" charset="0"/>
            </a:endParaRPr>
          </a:p>
          <a:p>
            <a:pPr algn="just"/>
            <a:r>
              <a:rPr lang="fr-FR" sz="8000" b="1" dirty="0" smtClean="0">
                <a:solidFill>
                  <a:srgbClr val="FF9900"/>
                </a:solidFill>
                <a:latin typeface="Arial" pitchFamily="34" charset="0"/>
                <a:cs typeface="Arial" pitchFamily="34" charset="0"/>
              </a:rPr>
              <a:t>Biologie de la conservation</a:t>
            </a:r>
            <a:r>
              <a:rPr lang="fr-FR" sz="8000" b="1" dirty="0" smtClean="0">
                <a:solidFill>
                  <a:schemeClr val="bg1"/>
                </a:solidFill>
                <a:latin typeface="Arial" pitchFamily="34" charset="0"/>
                <a:cs typeface="Arial" pitchFamily="34" charset="0"/>
              </a:rPr>
              <a:t> = synthèse de plusieurs disciplines scientifiques</a:t>
            </a:r>
          </a:p>
          <a:p>
            <a:pPr algn="just"/>
            <a:endParaRPr lang="fr-FR" sz="8000" b="1" dirty="0" smtClean="0">
              <a:solidFill>
                <a:srgbClr val="FF9900"/>
              </a:solidFill>
              <a:latin typeface="Arial" pitchFamily="34" charset="0"/>
              <a:cs typeface="Arial" pitchFamily="34" charset="0"/>
            </a:endParaRPr>
          </a:p>
          <a:p>
            <a:pPr algn="just"/>
            <a:endParaRPr lang="fr-FR" sz="8000" b="1" dirty="0">
              <a:solidFill>
                <a:srgbClr val="FF9900"/>
              </a:solidFill>
              <a:latin typeface="Arial" pitchFamily="34" charset="0"/>
              <a:cs typeface="Arial" pitchFamily="34" charset="0"/>
            </a:endParaRPr>
          </a:p>
          <a:p>
            <a:pPr algn="just">
              <a:lnSpc>
                <a:spcPct val="170000"/>
              </a:lnSpc>
              <a:buFont typeface="Wingdings" pitchFamily="2" charset="2"/>
              <a:buChar char="§"/>
            </a:pPr>
            <a:r>
              <a:rPr lang="fr-FR" sz="5600" dirty="0" smtClean="0">
                <a:solidFill>
                  <a:schemeClr val="bg1"/>
                </a:solidFill>
                <a:latin typeface="Arial" pitchFamily="34" charset="0"/>
                <a:cs typeface="Arial" pitchFamily="34" charset="0"/>
              </a:rPr>
              <a:t> </a:t>
            </a:r>
            <a:r>
              <a:rPr lang="fr-FR" sz="5600" dirty="0" smtClean="0">
                <a:solidFill>
                  <a:srgbClr val="FF9900"/>
                </a:solidFill>
                <a:latin typeface="Arial" pitchFamily="34" charset="0"/>
                <a:cs typeface="Arial" pitchFamily="34" charset="0"/>
              </a:rPr>
              <a:t>décrire la </a:t>
            </a:r>
            <a:r>
              <a:rPr lang="fr-FR" sz="5600" dirty="0">
                <a:solidFill>
                  <a:srgbClr val="FF9900"/>
                </a:solidFill>
                <a:latin typeface="Arial" pitchFamily="34" charset="0"/>
                <a:cs typeface="Arial" pitchFamily="34" charset="0"/>
              </a:rPr>
              <a:t>diversité biologique</a:t>
            </a:r>
            <a:r>
              <a:rPr lang="fr-FR" sz="5600" dirty="0">
                <a:solidFill>
                  <a:schemeClr val="bg1"/>
                </a:solidFill>
                <a:latin typeface="Arial" pitchFamily="34" charset="0"/>
                <a:cs typeface="Arial" pitchFamily="34" charset="0"/>
              </a:rPr>
              <a:t> </a:t>
            </a:r>
            <a:endParaRPr lang="fr-FR" sz="5600" dirty="0" smtClean="0">
              <a:solidFill>
                <a:schemeClr val="bg1"/>
              </a:solidFill>
              <a:latin typeface="Arial" pitchFamily="34" charset="0"/>
              <a:cs typeface="Arial" pitchFamily="34" charset="0"/>
            </a:endParaRPr>
          </a:p>
          <a:p>
            <a:pPr algn="just">
              <a:lnSpc>
                <a:spcPct val="170000"/>
              </a:lnSpc>
              <a:buFont typeface="Wingdings" pitchFamily="2" charset="2"/>
              <a:buChar char="§"/>
            </a:pPr>
            <a:r>
              <a:rPr lang="fr-FR" sz="5600" dirty="0" smtClean="0">
                <a:solidFill>
                  <a:schemeClr val="bg1"/>
                </a:solidFill>
                <a:latin typeface="Arial" pitchFamily="34" charset="0"/>
                <a:cs typeface="Arial" pitchFamily="34" charset="0"/>
              </a:rPr>
              <a:t> </a:t>
            </a:r>
            <a:r>
              <a:rPr lang="fr-FR" sz="5600" dirty="0" smtClean="0">
                <a:solidFill>
                  <a:srgbClr val="FF9900"/>
                </a:solidFill>
                <a:latin typeface="Arial" pitchFamily="34" charset="0"/>
                <a:cs typeface="Arial" pitchFamily="34" charset="0"/>
              </a:rPr>
              <a:t>étudier </a:t>
            </a:r>
            <a:r>
              <a:rPr lang="fr-FR" sz="5600" dirty="0">
                <a:solidFill>
                  <a:srgbClr val="FF9900"/>
                </a:solidFill>
                <a:latin typeface="Arial" pitchFamily="34" charset="0"/>
                <a:cs typeface="Arial" pitchFamily="34" charset="0"/>
              </a:rPr>
              <a:t>les impacts des activités humaines</a:t>
            </a:r>
            <a:r>
              <a:rPr lang="fr-FR" sz="5600" dirty="0">
                <a:solidFill>
                  <a:schemeClr val="bg1"/>
                </a:solidFill>
                <a:latin typeface="Arial" pitchFamily="34" charset="0"/>
                <a:cs typeface="Arial" pitchFamily="34" charset="0"/>
              </a:rPr>
              <a:t> sur les espèces, les communautés et </a:t>
            </a:r>
            <a:r>
              <a:rPr lang="fr-FR" sz="5600" dirty="0" smtClean="0">
                <a:solidFill>
                  <a:schemeClr val="bg1"/>
                </a:solidFill>
                <a:latin typeface="Arial" pitchFamily="34" charset="0"/>
                <a:cs typeface="Arial" pitchFamily="34" charset="0"/>
              </a:rPr>
              <a:t>les écosystèmes</a:t>
            </a:r>
            <a:r>
              <a:rPr lang="fr-FR" sz="5600" dirty="0">
                <a:solidFill>
                  <a:schemeClr val="bg1"/>
                </a:solidFill>
                <a:latin typeface="Arial" pitchFamily="34" charset="0"/>
                <a:cs typeface="Arial" pitchFamily="34" charset="0"/>
              </a:rPr>
              <a:t> ;</a:t>
            </a:r>
          </a:p>
          <a:p>
            <a:pPr algn="just">
              <a:lnSpc>
                <a:spcPct val="170000"/>
              </a:lnSpc>
              <a:buFont typeface="Wingdings" pitchFamily="2" charset="2"/>
              <a:buChar char="§"/>
            </a:pPr>
            <a:r>
              <a:rPr lang="fr-FR" sz="5600" dirty="0" smtClean="0">
                <a:solidFill>
                  <a:schemeClr val="bg1"/>
                </a:solidFill>
                <a:latin typeface="Arial" pitchFamily="34" charset="0"/>
                <a:cs typeface="Arial" pitchFamily="34" charset="0"/>
              </a:rPr>
              <a:t> </a:t>
            </a:r>
            <a:r>
              <a:rPr lang="fr-FR" sz="5600" dirty="0" smtClean="0">
                <a:solidFill>
                  <a:srgbClr val="FF9900"/>
                </a:solidFill>
                <a:latin typeface="Arial" pitchFamily="34" charset="0"/>
                <a:cs typeface="Arial" pitchFamily="34" charset="0"/>
              </a:rPr>
              <a:t>développer </a:t>
            </a:r>
            <a:r>
              <a:rPr lang="fr-FR" sz="5600" dirty="0">
                <a:solidFill>
                  <a:srgbClr val="FF9900"/>
                </a:solidFill>
                <a:latin typeface="Arial" pitchFamily="34" charset="0"/>
                <a:cs typeface="Arial" pitchFamily="34" charset="0"/>
              </a:rPr>
              <a:t>des approches pratiques </a:t>
            </a:r>
            <a:r>
              <a:rPr lang="fr-FR" sz="5600" dirty="0">
                <a:solidFill>
                  <a:schemeClr val="bg1"/>
                </a:solidFill>
                <a:latin typeface="Arial" pitchFamily="34" charset="0"/>
                <a:cs typeface="Arial" pitchFamily="34" charset="0"/>
              </a:rPr>
              <a:t>pour </a:t>
            </a:r>
            <a:r>
              <a:rPr lang="fr-FR" sz="5600" b="1" dirty="0">
                <a:solidFill>
                  <a:schemeClr val="bg1"/>
                </a:solidFill>
                <a:latin typeface="Arial" pitchFamily="34" charset="0"/>
                <a:cs typeface="Arial" pitchFamily="34" charset="0"/>
              </a:rPr>
              <a:t>prévenir l’extinction des espèces</a:t>
            </a:r>
            <a:r>
              <a:rPr lang="fr-FR" sz="5600" dirty="0" smtClean="0">
                <a:solidFill>
                  <a:schemeClr val="bg1"/>
                </a:solidFill>
                <a:latin typeface="Arial" pitchFamily="34" charset="0"/>
                <a:cs typeface="Arial" pitchFamily="34" charset="0"/>
              </a:rPr>
              <a:t>,</a:t>
            </a:r>
          </a:p>
          <a:p>
            <a:pPr algn="just">
              <a:lnSpc>
                <a:spcPct val="170000"/>
              </a:lnSpc>
              <a:buFont typeface="Wingdings" pitchFamily="2" charset="2"/>
              <a:buChar char="§"/>
            </a:pPr>
            <a:r>
              <a:rPr lang="fr-FR" sz="5600" dirty="0" smtClean="0">
                <a:solidFill>
                  <a:schemeClr val="bg1"/>
                </a:solidFill>
                <a:latin typeface="Arial" pitchFamily="34" charset="0"/>
                <a:cs typeface="Arial" pitchFamily="34" charset="0"/>
              </a:rPr>
              <a:t> </a:t>
            </a:r>
            <a:r>
              <a:rPr lang="fr-FR" sz="5600" dirty="0">
                <a:solidFill>
                  <a:srgbClr val="FF9900"/>
                </a:solidFill>
                <a:latin typeface="Arial" pitchFamily="34" charset="0"/>
                <a:cs typeface="Arial" pitchFamily="34" charset="0"/>
              </a:rPr>
              <a:t>maintenir </a:t>
            </a:r>
            <a:r>
              <a:rPr lang="fr-FR" sz="5600" dirty="0" smtClean="0">
                <a:solidFill>
                  <a:srgbClr val="FF9900"/>
                </a:solidFill>
                <a:latin typeface="Arial" pitchFamily="34" charset="0"/>
                <a:cs typeface="Arial" pitchFamily="34" charset="0"/>
              </a:rPr>
              <a:t>la diversité </a:t>
            </a:r>
            <a:r>
              <a:rPr lang="fr-FR" sz="5600" dirty="0">
                <a:solidFill>
                  <a:srgbClr val="FF9900"/>
                </a:solidFill>
                <a:latin typeface="Arial" pitchFamily="34" charset="0"/>
                <a:cs typeface="Arial" pitchFamily="34" charset="0"/>
              </a:rPr>
              <a:t>génétique </a:t>
            </a:r>
            <a:r>
              <a:rPr lang="fr-FR" sz="5600" dirty="0">
                <a:solidFill>
                  <a:schemeClr val="bg1"/>
                </a:solidFill>
                <a:latin typeface="Arial" pitchFamily="34" charset="0"/>
                <a:cs typeface="Arial" pitchFamily="34" charset="0"/>
              </a:rPr>
              <a:t>au sein des espèces, </a:t>
            </a:r>
            <a:endParaRPr lang="fr-FR" sz="5600" dirty="0" smtClean="0">
              <a:solidFill>
                <a:schemeClr val="bg1"/>
              </a:solidFill>
              <a:latin typeface="Arial" pitchFamily="34" charset="0"/>
              <a:cs typeface="Arial" pitchFamily="34" charset="0"/>
            </a:endParaRPr>
          </a:p>
          <a:p>
            <a:pPr algn="just">
              <a:lnSpc>
                <a:spcPct val="170000"/>
              </a:lnSpc>
              <a:buFont typeface="Wingdings" pitchFamily="2" charset="2"/>
              <a:buChar char="§"/>
            </a:pPr>
            <a:r>
              <a:rPr lang="fr-FR" sz="5600" b="1" dirty="0" smtClean="0">
                <a:solidFill>
                  <a:schemeClr val="bg1"/>
                </a:solidFill>
                <a:latin typeface="Arial" pitchFamily="34" charset="0"/>
                <a:cs typeface="Arial" pitchFamily="34" charset="0"/>
              </a:rPr>
              <a:t> </a:t>
            </a:r>
            <a:r>
              <a:rPr lang="fr-FR" sz="5600" dirty="0" smtClean="0">
                <a:solidFill>
                  <a:srgbClr val="FF9900"/>
                </a:solidFill>
                <a:latin typeface="Arial" pitchFamily="34" charset="0"/>
                <a:cs typeface="Arial" pitchFamily="34" charset="0"/>
              </a:rPr>
              <a:t>protéger </a:t>
            </a:r>
            <a:r>
              <a:rPr lang="fr-FR" sz="5600" dirty="0">
                <a:solidFill>
                  <a:srgbClr val="FF9900"/>
                </a:solidFill>
                <a:latin typeface="Arial" pitchFamily="34" charset="0"/>
                <a:cs typeface="Arial" pitchFamily="34" charset="0"/>
              </a:rPr>
              <a:t>et restaurer</a:t>
            </a:r>
            <a:r>
              <a:rPr lang="fr-FR" sz="5600" b="1" dirty="0">
                <a:solidFill>
                  <a:schemeClr val="bg1"/>
                </a:solidFill>
                <a:latin typeface="Arial" pitchFamily="34" charset="0"/>
                <a:cs typeface="Arial" pitchFamily="34" charset="0"/>
              </a:rPr>
              <a:t> </a:t>
            </a:r>
            <a:r>
              <a:rPr lang="fr-FR" sz="5600" dirty="0">
                <a:solidFill>
                  <a:schemeClr val="bg1"/>
                </a:solidFill>
                <a:latin typeface="Arial" pitchFamily="34" charset="0"/>
                <a:cs typeface="Arial" pitchFamily="34" charset="0"/>
              </a:rPr>
              <a:t>les communautés et les fonctions </a:t>
            </a:r>
            <a:r>
              <a:rPr lang="fr-FR" sz="5600" dirty="0" smtClean="0">
                <a:solidFill>
                  <a:schemeClr val="bg1"/>
                </a:solidFill>
                <a:latin typeface="Arial" pitchFamily="34" charset="0"/>
                <a:cs typeface="Arial" pitchFamily="34" charset="0"/>
              </a:rPr>
              <a:t> écosystémiques </a:t>
            </a:r>
            <a:r>
              <a:rPr lang="fr-FR" sz="5600" dirty="0">
                <a:solidFill>
                  <a:schemeClr val="bg1"/>
                </a:solidFill>
                <a:latin typeface="Arial" pitchFamily="34" charset="0"/>
                <a:cs typeface="Arial" pitchFamily="34" charset="0"/>
              </a:rPr>
              <a:t>associées.</a:t>
            </a:r>
          </a:p>
          <a:p>
            <a:pPr algn="just"/>
            <a:endParaRPr lang="fr-FR" sz="5600" dirty="0">
              <a:solidFill>
                <a:srgbClr val="FFFF99"/>
              </a:solidFill>
              <a:latin typeface="Arial" pitchFamily="34" charset="0"/>
              <a:cs typeface="Arial" pitchFamily="34" charset="0"/>
            </a:endParaRPr>
          </a:p>
          <a:p>
            <a:pPr algn="just"/>
            <a:r>
              <a:rPr lang="fr-FR" sz="5600" dirty="0" smtClean="0">
                <a:solidFill>
                  <a:schemeClr val="bg1"/>
                </a:solidFill>
                <a:latin typeface="Arial" pitchFamily="34" charset="0"/>
                <a:cs typeface="Arial" pitchFamily="34" charset="0"/>
              </a:rPr>
              <a:t>                   médecins : physiologie</a:t>
            </a:r>
            <a:r>
              <a:rPr lang="fr-FR" sz="5600" dirty="0">
                <a:solidFill>
                  <a:schemeClr val="bg1"/>
                </a:solidFill>
                <a:latin typeface="Arial" pitchFamily="34" charset="0"/>
                <a:cs typeface="Arial" pitchFamily="34" charset="0"/>
              </a:rPr>
              <a:t>, </a:t>
            </a:r>
            <a:r>
              <a:rPr lang="fr-FR" sz="5600" dirty="0" smtClean="0">
                <a:solidFill>
                  <a:schemeClr val="bg1"/>
                </a:solidFill>
                <a:latin typeface="Arial" pitchFamily="34" charset="0"/>
                <a:cs typeface="Arial" pitchFamily="34" charset="0"/>
              </a:rPr>
              <a:t>anatomie</a:t>
            </a:r>
            <a:r>
              <a:rPr lang="fr-FR" sz="5600" dirty="0">
                <a:solidFill>
                  <a:schemeClr val="bg1"/>
                </a:solidFill>
                <a:latin typeface="Arial" pitchFamily="34" charset="0"/>
                <a:cs typeface="Arial" pitchFamily="34" charset="0"/>
              </a:rPr>
              <a:t>, </a:t>
            </a:r>
            <a:r>
              <a:rPr lang="fr-FR" sz="5600" dirty="0" smtClean="0">
                <a:solidFill>
                  <a:schemeClr val="bg1"/>
                </a:solidFill>
                <a:latin typeface="Arial" pitchFamily="34" charset="0"/>
                <a:cs typeface="Arial" pitchFamily="34" charset="0"/>
              </a:rPr>
              <a:t>biochimie </a:t>
            </a:r>
            <a:r>
              <a:rPr lang="fr-FR" sz="5600" dirty="0">
                <a:solidFill>
                  <a:schemeClr val="bg1"/>
                </a:solidFill>
                <a:latin typeface="Arial" pitchFamily="34" charset="0"/>
                <a:cs typeface="Arial" pitchFamily="34" charset="0"/>
              </a:rPr>
              <a:t>et </a:t>
            </a:r>
            <a:r>
              <a:rPr lang="fr-FR" sz="5600" dirty="0" smtClean="0">
                <a:solidFill>
                  <a:schemeClr val="bg1"/>
                </a:solidFill>
                <a:latin typeface="Arial" pitchFamily="34" charset="0"/>
                <a:cs typeface="Arial" pitchFamily="34" charset="0"/>
              </a:rPr>
              <a:t>génétique </a:t>
            </a:r>
            <a:r>
              <a:rPr lang="fr-FR" sz="5600" dirty="0">
                <a:solidFill>
                  <a:schemeClr val="bg1"/>
                </a:solidFill>
                <a:latin typeface="Arial" pitchFamily="34" charset="0"/>
                <a:cs typeface="Arial" pitchFamily="34" charset="0"/>
              </a:rPr>
              <a:t>afin d’améliorer la santé </a:t>
            </a:r>
            <a:r>
              <a:rPr lang="fr-FR" sz="5600" dirty="0" smtClean="0">
                <a:solidFill>
                  <a:schemeClr val="bg1"/>
                </a:solidFill>
                <a:latin typeface="Arial" pitchFamily="34" charset="0"/>
                <a:cs typeface="Arial" pitchFamily="34" charset="0"/>
              </a:rPr>
              <a:t>   	humaine </a:t>
            </a:r>
            <a:r>
              <a:rPr lang="fr-FR" sz="5600" dirty="0">
                <a:solidFill>
                  <a:schemeClr val="bg1"/>
                </a:solidFill>
                <a:latin typeface="Arial" pitchFamily="34" charset="0"/>
                <a:cs typeface="Arial" pitchFamily="34" charset="0"/>
              </a:rPr>
              <a:t>et éliminer les </a:t>
            </a:r>
            <a:r>
              <a:rPr lang="fr-FR" sz="5600" dirty="0" smtClean="0">
                <a:solidFill>
                  <a:schemeClr val="bg1"/>
                </a:solidFill>
                <a:latin typeface="Arial" pitchFamily="34" charset="0"/>
                <a:cs typeface="Arial" pitchFamily="34" charset="0"/>
              </a:rPr>
              <a:t>maladies</a:t>
            </a:r>
          </a:p>
          <a:p>
            <a:pPr algn="just"/>
            <a:endParaRPr lang="fr-FR" sz="5600" dirty="0" smtClean="0">
              <a:solidFill>
                <a:schemeClr val="bg1"/>
              </a:solidFill>
              <a:latin typeface="Arial" pitchFamily="34" charset="0"/>
              <a:cs typeface="Arial" pitchFamily="34" charset="0"/>
            </a:endParaRPr>
          </a:p>
          <a:p>
            <a:pPr algn="just"/>
            <a:r>
              <a:rPr lang="fr-FR" sz="5600" dirty="0" smtClean="0">
                <a:solidFill>
                  <a:schemeClr val="bg1"/>
                </a:solidFill>
                <a:latin typeface="Arial" pitchFamily="34" charset="0"/>
                <a:cs typeface="Arial" pitchFamily="34" charset="0"/>
              </a:rPr>
              <a:t>	 biologistes </a:t>
            </a:r>
            <a:r>
              <a:rPr lang="fr-FR" sz="5600" dirty="0">
                <a:solidFill>
                  <a:schemeClr val="bg1"/>
                </a:solidFill>
                <a:latin typeface="Arial" pitchFamily="34" charset="0"/>
                <a:cs typeface="Arial" pitchFamily="34" charset="0"/>
              </a:rPr>
              <a:t>de la conservation interviennent pour </a:t>
            </a:r>
            <a:r>
              <a:rPr lang="fr-FR" sz="5600" dirty="0">
                <a:solidFill>
                  <a:srgbClr val="FF9900"/>
                </a:solidFill>
                <a:latin typeface="Arial" pitchFamily="34" charset="0"/>
                <a:cs typeface="Arial" pitchFamily="34" charset="0"/>
              </a:rPr>
              <a:t>éviter une perte de biodiversité </a:t>
            </a:r>
            <a:r>
              <a:rPr lang="fr-FR" sz="5600" dirty="0" smtClean="0">
                <a:solidFill>
                  <a:srgbClr val="FF9900"/>
                </a:solidFill>
                <a:latin typeface="Arial" pitchFamily="34" charset="0"/>
                <a:cs typeface="Arial" pitchFamily="34" charset="0"/>
              </a:rPr>
              <a:t>	d’origine anthropique</a:t>
            </a:r>
            <a:r>
              <a:rPr lang="fr-FR" sz="5600" b="1" dirty="0" smtClean="0">
                <a:solidFill>
                  <a:schemeClr val="bg1"/>
                </a:solidFill>
                <a:latin typeface="Arial" pitchFamily="34" charset="0"/>
                <a:cs typeface="Arial" pitchFamily="34" charset="0"/>
              </a:rPr>
              <a:t> </a:t>
            </a:r>
            <a:r>
              <a:rPr lang="fr-FR" sz="5600" dirty="0">
                <a:solidFill>
                  <a:schemeClr val="bg1"/>
                </a:solidFill>
                <a:latin typeface="Arial" pitchFamily="34" charset="0"/>
                <a:cs typeface="Arial" pitchFamily="34" charset="0"/>
              </a:rPr>
              <a:t>parce qu’ils conçoivent la préservation </a:t>
            </a:r>
            <a:r>
              <a:rPr lang="fr-FR" sz="5600" dirty="0" smtClean="0">
                <a:solidFill>
                  <a:schemeClr val="bg1"/>
                </a:solidFill>
                <a:latin typeface="Arial" pitchFamily="34" charset="0"/>
                <a:cs typeface="Arial" pitchFamily="34" charset="0"/>
              </a:rPr>
              <a:t>des espèces et des 	communautés comme </a:t>
            </a:r>
            <a:r>
              <a:rPr lang="fr-FR" sz="5600" dirty="0" smtClean="0">
                <a:solidFill>
                  <a:srgbClr val="FF9900"/>
                </a:solidFill>
                <a:latin typeface="Arial" pitchFamily="34" charset="0"/>
                <a:cs typeface="Arial" pitchFamily="34" charset="0"/>
              </a:rPr>
              <a:t>un bien ultime</a:t>
            </a:r>
            <a:r>
              <a:rPr lang="fr-FR" sz="5600" dirty="0" smtClean="0">
                <a:solidFill>
                  <a:schemeClr val="bg1"/>
                </a:solidFill>
                <a:latin typeface="Arial" pitchFamily="34" charset="0"/>
                <a:cs typeface="Arial" pitchFamily="34" charset="0"/>
              </a:rPr>
              <a:t>.</a:t>
            </a:r>
            <a:endParaRPr lang="fr-FR" dirty="0">
              <a:solidFill>
                <a:schemeClr val="bg1"/>
              </a:solidFill>
            </a:endParaRPr>
          </a:p>
        </p:txBody>
      </p:sp>
      <p:sp>
        <p:nvSpPr>
          <p:cNvPr id="5" name="Flèche vers le bas 4"/>
          <p:cNvSpPr/>
          <p:nvPr/>
        </p:nvSpPr>
        <p:spPr>
          <a:xfrm>
            <a:off x="4067944" y="1628800"/>
            <a:ext cx="720080" cy="648072"/>
          </a:xfrm>
          <a:prstGeom prst="down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6" name="Explosion 1 5"/>
          <p:cNvSpPr/>
          <p:nvPr/>
        </p:nvSpPr>
        <p:spPr>
          <a:xfrm>
            <a:off x="755576" y="5013176"/>
            <a:ext cx="792088" cy="64807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4796015"/>
      </p:ext>
    </p:extLst>
  </p:cSld>
  <p:clrMapOvr>
    <a:masterClrMapping/>
  </p:clrMapOvr>
  <mc:AlternateContent xmlns:mc="http://schemas.openxmlformats.org/markup-compatibility/2006" xmlns:p14="http://schemas.microsoft.com/office/powerpoint/2010/main">
    <mc:Choice Requires="p14">
      <p:transition spd="slow" p14:dur="2000" advTm="75617"/>
    </mc:Choice>
    <mc:Fallback xmlns="">
      <p:transition spd="slow" advTm="75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pPr marL="0" indent="0" algn="ctr">
              <a:buNone/>
            </a:pPr>
            <a:endParaRPr lang="fr-FR" sz="2800" b="1" dirty="0" smtClean="0">
              <a:solidFill>
                <a:srgbClr val="FF9900"/>
              </a:solidFill>
            </a:endParaRPr>
          </a:p>
          <a:p>
            <a:pPr marL="0" indent="0" algn="ctr">
              <a:buNone/>
            </a:pPr>
            <a:r>
              <a:rPr lang="fr-FR" sz="2800" b="1" dirty="0" smtClean="0">
                <a:solidFill>
                  <a:srgbClr val="FF9900"/>
                </a:solidFill>
              </a:rPr>
              <a:t>ECOLOGIE et BIOLOGIE DE LA CONSERVATION</a:t>
            </a:r>
          </a:p>
          <a:p>
            <a:pPr marL="0" indent="0" algn="ctr">
              <a:buNone/>
            </a:pPr>
            <a:endParaRPr lang="fr-FR" sz="1000" b="1" dirty="0" smtClean="0">
              <a:solidFill>
                <a:srgbClr val="FF9900"/>
              </a:solidFill>
            </a:endParaRPr>
          </a:p>
          <a:p>
            <a:pPr marL="0" indent="0" algn="ctr">
              <a:buNone/>
            </a:pPr>
            <a:r>
              <a:rPr lang="fr-FR" sz="2000" b="1" dirty="0" smtClean="0">
                <a:solidFill>
                  <a:schemeClr val="bg1"/>
                </a:solidFill>
              </a:rPr>
              <a:t>DES SCIENCES </a:t>
            </a:r>
            <a:r>
              <a:rPr lang="fr-FR" sz="2000" b="1" u="sng" dirty="0" smtClean="0">
                <a:solidFill>
                  <a:srgbClr val="FFFF00"/>
                </a:solidFill>
              </a:rPr>
              <a:t>DIFFERENTES</a:t>
            </a:r>
            <a:r>
              <a:rPr lang="fr-FR" sz="2000" b="1" dirty="0" smtClean="0">
                <a:solidFill>
                  <a:schemeClr val="bg1"/>
                </a:solidFill>
              </a:rPr>
              <a:t> MAIS </a:t>
            </a:r>
            <a:r>
              <a:rPr lang="fr-FR" sz="2000" b="1" u="sng" dirty="0" smtClean="0">
                <a:solidFill>
                  <a:srgbClr val="FFFF00"/>
                </a:solidFill>
              </a:rPr>
              <a:t>COMPLEMENTAIRES </a:t>
            </a:r>
            <a:endParaRPr lang="fr-FR" sz="2000" b="1" dirty="0" smtClean="0">
              <a:solidFill>
                <a:schemeClr val="bg1"/>
              </a:solidFill>
            </a:endParaRPr>
          </a:p>
          <a:p>
            <a:pPr marL="0" indent="0" algn="ctr">
              <a:buNone/>
            </a:pPr>
            <a:endParaRPr lang="fr-FR" sz="2000" b="1" dirty="0" smtClean="0">
              <a:solidFill>
                <a:schemeClr val="bg1"/>
              </a:solidFill>
            </a:endParaRPr>
          </a:p>
          <a:p>
            <a:pPr>
              <a:buFont typeface="Wingdings" panose="05000000000000000000" pitchFamily="2" charset="2"/>
              <a:buChar char="Ø"/>
            </a:pPr>
            <a:r>
              <a:rPr lang="fr-FR" sz="2000" b="1" dirty="0" smtClean="0">
                <a:solidFill>
                  <a:srgbClr val="FF9900"/>
                </a:solidFill>
              </a:rPr>
              <a:t>Ecologie </a:t>
            </a:r>
          </a:p>
          <a:p>
            <a:pPr marL="0" indent="0">
              <a:buNone/>
            </a:pPr>
            <a:r>
              <a:rPr lang="fr-FR" sz="2000" dirty="0" smtClean="0">
                <a:solidFill>
                  <a:schemeClr val="bg1"/>
                </a:solidFill>
              </a:rPr>
              <a:t>Science </a:t>
            </a:r>
            <a:r>
              <a:rPr lang="fr-FR" sz="2000" dirty="0">
                <a:solidFill>
                  <a:schemeClr val="bg1"/>
                </a:solidFill>
              </a:rPr>
              <a:t>qui analyse les </a:t>
            </a:r>
            <a:r>
              <a:rPr lang="fr-FR" sz="2000" b="1" dirty="0">
                <a:solidFill>
                  <a:srgbClr val="92D050"/>
                </a:solidFill>
              </a:rPr>
              <a:t>interactions</a:t>
            </a:r>
            <a:r>
              <a:rPr lang="fr-FR" sz="2000" dirty="0">
                <a:solidFill>
                  <a:schemeClr val="bg1"/>
                </a:solidFill>
              </a:rPr>
              <a:t> </a:t>
            </a:r>
            <a:r>
              <a:rPr lang="fr-FR" sz="2000" dirty="0" smtClean="0">
                <a:solidFill>
                  <a:schemeClr val="bg1"/>
                </a:solidFill>
              </a:rPr>
              <a:t>entre </a:t>
            </a:r>
            <a:r>
              <a:rPr lang="fr-FR" sz="2000" dirty="0">
                <a:solidFill>
                  <a:schemeClr val="bg1"/>
                </a:solidFill>
              </a:rPr>
              <a:t>les êtres vivants et les </a:t>
            </a:r>
            <a:r>
              <a:rPr lang="fr-FR" sz="2000" dirty="0" smtClean="0">
                <a:solidFill>
                  <a:schemeClr val="bg1"/>
                </a:solidFill>
              </a:rPr>
              <a:t>écosystèmes </a:t>
            </a:r>
            <a:r>
              <a:rPr lang="fr-FR" sz="2000" dirty="0">
                <a:solidFill>
                  <a:schemeClr val="bg1"/>
                </a:solidFill>
              </a:rPr>
              <a:t>existants.</a:t>
            </a:r>
            <a:br>
              <a:rPr lang="fr-FR" sz="2000" dirty="0">
                <a:solidFill>
                  <a:schemeClr val="bg1"/>
                </a:solidFill>
              </a:rPr>
            </a:br>
            <a:endParaRPr lang="fr-FR" sz="2000" dirty="0" smtClean="0">
              <a:solidFill>
                <a:schemeClr val="bg1"/>
              </a:solidFill>
            </a:endParaRPr>
          </a:p>
          <a:p>
            <a:pPr>
              <a:buFont typeface="Wingdings" panose="05000000000000000000" pitchFamily="2" charset="2"/>
              <a:buChar char="Ø"/>
            </a:pPr>
            <a:r>
              <a:rPr lang="fr-FR" sz="2000" b="1" dirty="0" smtClean="0">
                <a:solidFill>
                  <a:srgbClr val="FF9900"/>
                </a:solidFill>
              </a:rPr>
              <a:t>Biologie de la conservation </a:t>
            </a:r>
            <a:r>
              <a:rPr lang="fr-FR" sz="2000" b="1" dirty="0" smtClean="0">
                <a:solidFill>
                  <a:schemeClr val="bg1"/>
                </a:solidFill>
              </a:rPr>
              <a:t> </a:t>
            </a:r>
          </a:p>
          <a:p>
            <a:pPr marL="0" indent="0">
              <a:buNone/>
            </a:pPr>
            <a:endParaRPr lang="fr-FR" sz="2000" b="1" dirty="0" smtClean="0">
              <a:solidFill>
                <a:schemeClr val="bg1"/>
              </a:solidFill>
            </a:endParaRPr>
          </a:p>
          <a:p>
            <a:pPr marL="0" indent="0">
              <a:buNone/>
            </a:pPr>
            <a:r>
              <a:rPr lang="fr-FR" sz="2000" b="1" dirty="0" smtClean="0">
                <a:solidFill>
                  <a:srgbClr val="FF9900"/>
                </a:solidFill>
              </a:rPr>
              <a:t>Traite</a:t>
            </a:r>
            <a:r>
              <a:rPr lang="fr-FR" sz="2000" dirty="0" smtClean="0">
                <a:solidFill>
                  <a:srgbClr val="FF9900"/>
                </a:solidFill>
              </a:rPr>
              <a:t> </a:t>
            </a:r>
            <a:r>
              <a:rPr lang="fr-FR" sz="2000" dirty="0">
                <a:solidFill>
                  <a:schemeClr val="bg1"/>
                </a:solidFill>
              </a:rPr>
              <a:t>des questions de perte, maintien ou restauration de </a:t>
            </a:r>
            <a:r>
              <a:rPr lang="fr-FR" sz="2000" dirty="0" smtClean="0">
                <a:solidFill>
                  <a:schemeClr val="bg1"/>
                </a:solidFill>
              </a:rPr>
              <a:t>la biodiversité.</a:t>
            </a:r>
            <a:r>
              <a:rPr lang="fr-FR" sz="2000" dirty="0"/>
              <a:t> </a:t>
            </a:r>
            <a:endParaRPr lang="fr-FR" sz="2000" dirty="0" smtClean="0"/>
          </a:p>
          <a:p>
            <a:pPr marL="0" indent="0">
              <a:buNone/>
            </a:pPr>
            <a:r>
              <a:rPr lang="fr-FR" sz="2000" b="1" dirty="0" smtClean="0">
                <a:solidFill>
                  <a:srgbClr val="FF9900"/>
                </a:solidFill>
              </a:rPr>
              <a:t>Traite</a:t>
            </a:r>
            <a:r>
              <a:rPr lang="fr-FR" sz="2000" dirty="0" smtClean="0">
                <a:solidFill>
                  <a:schemeClr val="bg1"/>
                </a:solidFill>
              </a:rPr>
              <a:t> : questions </a:t>
            </a:r>
            <a:r>
              <a:rPr lang="fr-FR" sz="2000" dirty="0">
                <a:solidFill>
                  <a:schemeClr val="bg1"/>
                </a:solidFill>
              </a:rPr>
              <a:t>de la relation complexe entre </a:t>
            </a:r>
            <a:r>
              <a:rPr lang="fr-FR" sz="2000" b="1" dirty="0">
                <a:solidFill>
                  <a:srgbClr val="92D050"/>
                </a:solidFill>
              </a:rPr>
              <a:t>biodiversité et société</a:t>
            </a:r>
            <a:r>
              <a:rPr lang="fr-FR" sz="2000" dirty="0">
                <a:solidFill>
                  <a:schemeClr val="bg1"/>
                </a:solidFill>
              </a:rPr>
              <a:t>, et même entre </a:t>
            </a:r>
            <a:r>
              <a:rPr lang="fr-FR" sz="2000" b="1" dirty="0">
                <a:solidFill>
                  <a:srgbClr val="92D050"/>
                </a:solidFill>
              </a:rPr>
              <a:t>biodiversité et diversité </a:t>
            </a:r>
            <a:r>
              <a:rPr lang="fr-FR" sz="2000" b="1" dirty="0" smtClean="0">
                <a:solidFill>
                  <a:srgbClr val="92D050"/>
                </a:solidFill>
              </a:rPr>
              <a:t>culturelle: </a:t>
            </a:r>
            <a:r>
              <a:rPr lang="fr-FR" sz="2000" b="1" dirty="0" smtClean="0">
                <a:solidFill>
                  <a:srgbClr val="FFC000"/>
                </a:solidFill>
              </a:rPr>
              <a:t>stratégies de conservation </a:t>
            </a:r>
          </a:p>
          <a:p>
            <a:pPr marL="0" indent="0">
              <a:buNone/>
            </a:pPr>
            <a:endParaRPr lang="fr-FR" sz="2000" b="1" dirty="0">
              <a:solidFill>
                <a:schemeClr val="bg1"/>
              </a:solidFill>
            </a:endParaRPr>
          </a:p>
        </p:txBody>
      </p:sp>
      <p:sp>
        <p:nvSpPr>
          <p:cNvPr id="4" name="Explosion 1 3"/>
          <p:cNvSpPr/>
          <p:nvPr/>
        </p:nvSpPr>
        <p:spPr>
          <a:xfrm>
            <a:off x="7452320" y="1340768"/>
            <a:ext cx="1152128" cy="93610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6" name="Flèche vers le bas 5"/>
          <p:cNvSpPr/>
          <p:nvPr/>
        </p:nvSpPr>
        <p:spPr>
          <a:xfrm>
            <a:off x="1979712" y="4005064"/>
            <a:ext cx="432048"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67781335"/>
      </p:ext>
    </p:extLst>
  </p:cSld>
  <p:clrMapOvr>
    <a:masterClrMapping/>
  </p:clrMapOvr>
  <mc:AlternateContent xmlns:mc="http://schemas.openxmlformats.org/markup-compatibility/2006" xmlns:p14="http://schemas.microsoft.com/office/powerpoint/2010/main">
    <mc:Choice Requires="p14">
      <p:transition spd="slow" p14:dur="2000" advTm="52294"/>
    </mc:Choice>
    <mc:Fallback xmlns="">
      <p:transition spd="slow" advTm="52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2800" dirty="0" smtClean="0">
                <a:solidFill>
                  <a:schemeClr val="accent6"/>
                </a:solidFill>
              </a:rPr>
              <a:t>Objectifs de la formation et enseignements</a:t>
            </a:r>
            <a:endParaRPr lang="fr-FR" sz="2800" dirty="0">
              <a:solidFill>
                <a:schemeClr val="accent6"/>
              </a:solidFill>
            </a:endParaRPr>
          </a:p>
        </p:txBody>
      </p:sp>
      <p:sp>
        <p:nvSpPr>
          <p:cNvPr id="3" name="Espace réservé du contenu 2"/>
          <p:cNvSpPr>
            <a:spLocks noGrp="1"/>
          </p:cNvSpPr>
          <p:nvPr>
            <p:ph idx="1"/>
          </p:nvPr>
        </p:nvSpPr>
        <p:spPr>
          <a:xfrm>
            <a:off x="457200" y="1196752"/>
            <a:ext cx="8229600" cy="4824536"/>
          </a:xfrm>
        </p:spPr>
        <p:txBody>
          <a:bodyPr>
            <a:normAutofit/>
          </a:bodyPr>
          <a:lstStyle/>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Former </a:t>
            </a:r>
            <a:r>
              <a:rPr lang="fr-FR" sz="1400" dirty="0">
                <a:solidFill>
                  <a:schemeClr val="bg1"/>
                </a:solidFill>
                <a:latin typeface="Arial" pitchFamily="34" charset="0"/>
                <a:cs typeface="Arial" pitchFamily="34" charset="0"/>
              </a:rPr>
              <a:t>des </a:t>
            </a:r>
            <a:r>
              <a:rPr lang="fr-FR" sz="1400" dirty="0" smtClean="0">
                <a:solidFill>
                  <a:schemeClr val="bg1"/>
                </a:solidFill>
                <a:latin typeface="Arial" pitchFamily="34" charset="0"/>
                <a:cs typeface="Arial" pitchFamily="34" charset="0"/>
              </a:rPr>
              <a:t>chercheurs </a:t>
            </a:r>
            <a:r>
              <a:rPr lang="fr-FR" sz="1400" dirty="0">
                <a:solidFill>
                  <a:schemeClr val="bg1"/>
                </a:solidFill>
                <a:latin typeface="Arial" pitchFamily="34" charset="0"/>
                <a:cs typeface="Arial" pitchFamily="34" charset="0"/>
              </a:rPr>
              <a:t>spécialisés en conservation du patrimoine biologique pour le développement durable</a:t>
            </a:r>
            <a:r>
              <a:rPr lang="fr-FR" sz="1400" dirty="0" smtClean="0">
                <a:solidFill>
                  <a:schemeClr val="bg1"/>
                </a:solidFill>
                <a:latin typeface="Arial" pitchFamily="34" charset="0"/>
                <a:cs typeface="Arial" pitchFamily="34" charset="0"/>
              </a:rPr>
              <a:t>.</a:t>
            </a:r>
          </a:p>
          <a:p>
            <a:pPr marL="0" indent="0" algn="just">
              <a:buNone/>
            </a:pPr>
            <a:endParaRPr lang="fr-FR" sz="1400" dirty="0" smtClean="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 </a:t>
            </a:r>
            <a:r>
              <a:rPr lang="fr-FR" sz="1400" dirty="0">
                <a:solidFill>
                  <a:schemeClr val="bg1"/>
                </a:solidFill>
                <a:latin typeface="Arial" pitchFamily="34" charset="0"/>
                <a:cs typeface="Arial" pitchFamily="34" charset="0"/>
              </a:rPr>
              <a:t>Les étudiants se verront prodiguer des enseignements </a:t>
            </a:r>
            <a:r>
              <a:rPr lang="fr-FR" sz="1400" b="1" dirty="0" smtClean="0">
                <a:solidFill>
                  <a:schemeClr val="accent6"/>
                </a:solidFill>
                <a:latin typeface="Arial" pitchFamily="34" charset="0"/>
                <a:cs typeface="Arial" pitchFamily="34" charset="0"/>
              </a:rPr>
              <a:t>théoriques (UF) </a:t>
            </a:r>
            <a:r>
              <a:rPr lang="fr-FR" sz="1400" b="1" dirty="0">
                <a:solidFill>
                  <a:schemeClr val="accent6"/>
                </a:solidFill>
                <a:latin typeface="Arial" pitchFamily="34" charset="0"/>
                <a:cs typeface="Arial" pitchFamily="34" charset="0"/>
              </a:rPr>
              <a:t>et </a:t>
            </a:r>
            <a:r>
              <a:rPr lang="fr-FR" sz="1400" b="1" dirty="0" smtClean="0">
                <a:solidFill>
                  <a:schemeClr val="accent6"/>
                </a:solidFill>
                <a:latin typeface="Arial" pitchFamily="34" charset="0"/>
                <a:cs typeface="Arial" pitchFamily="34" charset="0"/>
              </a:rPr>
              <a:t>pratiques (UM,UD) </a:t>
            </a:r>
            <a:r>
              <a:rPr lang="fr-FR" sz="1400" dirty="0">
                <a:solidFill>
                  <a:schemeClr val="bg1"/>
                </a:solidFill>
                <a:latin typeface="Arial" pitchFamily="34" charset="0"/>
                <a:cs typeface="Arial" pitchFamily="34" charset="0"/>
              </a:rPr>
              <a:t>relatifs à la </a:t>
            </a:r>
            <a:r>
              <a:rPr lang="fr-FR" sz="1400" dirty="0">
                <a:solidFill>
                  <a:schemeClr val="accent6"/>
                </a:solidFill>
                <a:latin typeface="Arial" pitchFamily="34" charset="0"/>
                <a:cs typeface="Arial" pitchFamily="34" charset="0"/>
              </a:rPr>
              <a:t>Biologie de la Conservation et le Développement Durable </a:t>
            </a:r>
            <a:r>
              <a:rPr lang="fr-FR" sz="1400" dirty="0">
                <a:solidFill>
                  <a:schemeClr val="bg1"/>
                </a:solidFill>
                <a:latin typeface="Arial" pitchFamily="34" charset="0"/>
                <a:cs typeface="Arial" pitchFamily="34" charset="0"/>
              </a:rPr>
              <a:t>incluant les thèmes suivants : </a:t>
            </a:r>
            <a:endParaRPr lang="fr-FR" sz="1400" dirty="0" smtClean="0">
              <a:solidFill>
                <a:schemeClr val="bg1"/>
              </a:solidFill>
              <a:latin typeface="Arial" pitchFamily="34" charset="0"/>
              <a:cs typeface="Arial" pitchFamily="34" charset="0"/>
            </a:endParaRPr>
          </a:p>
          <a:p>
            <a:pPr marL="0" indent="0" algn="just">
              <a:buNone/>
            </a:pPr>
            <a:endParaRPr lang="fr-FR" sz="1400" dirty="0" smtClean="0">
              <a:solidFill>
                <a:schemeClr val="bg1"/>
              </a:solidFill>
              <a:latin typeface="Arial" pitchFamily="34" charset="0"/>
              <a:cs typeface="Arial" pitchFamily="34" charset="0"/>
            </a:endParaRPr>
          </a:p>
          <a:p>
            <a:pPr marL="0" indent="0" algn="ctr">
              <a:buNone/>
            </a:pPr>
            <a:endParaRPr lang="fr-FR" sz="1400" dirty="0" smtClean="0">
              <a:solidFill>
                <a:schemeClr val="bg1"/>
              </a:solidFill>
              <a:latin typeface="Arial" pitchFamily="34" charset="0"/>
              <a:cs typeface="Arial" pitchFamily="34" charset="0"/>
            </a:endParaRPr>
          </a:p>
          <a:p>
            <a:pPr marL="0" indent="0" algn="just">
              <a:buNone/>
            </a:pPr>
            <a:endParaRPr lang="fr-FR" sz="1400" dirty="0">
              <a:solidFill>
                <a:schemeClr val="bg1"/>
              </a:solidFill>
              <a:latin typeface="Arial" pitchFamily="34" charset="0"/>
              <a:cs typeface="Arial" pitchFamily="34" charset="0"/>
            </a:endParaRPr>
          </a:p>
          <a:p>
            <a:pPr marL="0" indent="0" algn="just">
              <a:buNone/>
            </a:pPr>
            <a:endParaRPr lang="fr-FR" sz="1400" dirty="0" smtClean="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dirty="0">
                <a:solidFill>
                  <a:schemeClr val="bg1"/>
                </a:solidFill>
                <a:latin typeface="Arial" pitchFamily="34" charset="0"/>
                <a:cs typeface="Arial" pitchFamily="34" charset="0"/>
              </a:rPr>
              <a:t>biodiversité, sa vulnérabilité et les menaces auxquelles elle fait </a:t>
            </a:r>
            <a:r>
              <a:rPr lang="fr-FR" sz="1400" dirty="0" smtClean="0">
                <a:solidFill>
                  <a:schemeClr val="bg1"/>
                </a:solidFill>
                <a:latin typeface="Arial" pitchFamily="34" charset="0"/>
                <a:cs typeface="Arial" pitchFamily="34" charset="0"/>
              </a:rPr>
              <a:t>face</a:t>
            </a:r>
            <a:endParaRPr lang="fr-FR" sz="1400" dirty="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dirty="0">
                <a:solidFill>
                  <a:schemeClr val="bg1"/>
                </a:solidFill>
                <a:latin typeface="Arial" pitchFamily="34" charset="0"/>
                <a:cs typeface="Arial" pitchFamily="34" charset="0"/>
              </a:rPr>
              <a:t>conservation à l’échelle des populations/espèces </a:t>
            </a:r>
            <a:r>
              <a:rPr lang="fr-FR" sz="1400" dirty="0" smtClean="0">
                <a:solidFill>
                  <a:schemeClr val="bg1"/>
                </a:solidFill>
                <a:latin typeface="Arial" pitchFamily="34" charset="0"/>
                <a:cs typeface="Arial" pitchFamily="34" charset="0"/>
              </a:rPr>
              <a:t> </a:t>
            </a:r>
            <a:endParaRPr lang="fr-FR" sz="1400" dirty="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dirty="0">
                <a:solidFill>
                  <a:schemeClr val="bg1"/>
                </a:solidFill>
                <a:latin typeface="Arial" pitchFamily="34" charset="0"/>
                <a:cs typeface="Arial" pitchFamily="34" charset="0"/>
              </a:rPr>
              <a:t>conception et la gestion des aires protégées </a:t>
            </a:r>
            <a:endParaRPr lang="fr-FR" sz="1400" dirty="0" smtClean="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dirty="0">
                <a:solidFill>
                  <a:schemeClr val="bg1"/>
                </a:solidFill>
                <a:latin typeface="Arial" pitchFamily="34" charset="0"/>
                <a:cs typeface="Arial" pitchFamily="34" charset="0"/>
              </a:rPr>
              <a:t>conservation ex-situ </a:t>
            </a:r>
            <a:r>
              <a:rPr lang="fr-FR" sz="1400" dirty="0" smtClean="0">
                <a:solidFill>
                  <a:schemeClr val="bg1"/>
                </a:solidFill>
                <a:latin typeface="Arial" pitchFamily="34" charset="0"/>
                <a:cs typeface="Arial" pitchFamily="34" charset="0"/>
              </a:rPr>
              <a:t> </a:t>
            </a: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dirty="0">
                <a:solidFill>
                  <a:schemeClr val="bg1"/>
                </a:solidFill>
                <a:latin typeface="Arial" pitchFamily="34" charset="0"/>
                <a:cs typeface="Arial" pitchFamily="34" charset="0"/>
              </a:rPr>
              <a:t>gestion des populations exploitées </a:t>
            </a:r>
            <a:endParaRPr lang="fr-FR" sz="1400" dirty="0" smtClean="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dirty="0">
                <a:solidFill>
                  <a:schemeClr val="bg1"/>
                </a:solidFill>
                <a:latin typeface="Arial" pitchFamily="34" charset="0"/>
                <a:cs typeface="Arial" pitchFamily="34" charset="0"/>
              </a:rPr>
              <a:t>restauration des écosystèmes dégradés et des espèces menacées </a:t>
            </a:r>
            <a:endParaRPr lang="fr-FR" sz="1400" dirty="0" smtClean="0">
              <a:solidFill>
                <a:schemeClr val="bg1"/>
              </a:solidFill>
              <a:latin typeface="Arial" pitchFamily="34" charset="0"/>
              <a:cs typeface="Arial" pitchFamily="34" charset="0"/>
            </a:endParaRPr>
          </a:p>
          <a:p>
            <a:pPr algn="just">
              <a:buFont typeface="Wingdings" panose="05000000000000000000" pitchFamily="2" charset="2"/>
              <a:buChar char="Ø"/>
            </a:pPr>
            <a:r>
              <a:rPr lang="fr-FR" sz="1400" dirty="0" smtClean="0">
                <a:solidFill>
                  <a:schemeClr val="bg1"/>
                </a:solidFill>
                <a:latin typeface="Arial" pitchFamily="34" charset="0"/>
                <a:cs typeface="Arial" pitchFamily="34" charset="0"/>
              </a:rPr>
              <a:t>la </a:t>
            </a:r>
            <a:r>
              <a:rPr lang="fr-FR" sz="1400" b="1" dirty="0">
                <a:solidFill>
                  <a:srgbClr val="FF9900"/>
                </a:solidFill>
                <a:latin typeface="Arial" pitchFamily="34" charset="0"/>
                <a:cs typeface="Arial" pitchFamily="34" charset="0"/>
              </a:rPr>
              <a:t>conservation de la biodiversité intégrant la dimension humaine</a:t>
            </a:r>
            <a:r>
              <a:rPr lang="fr-FR" sz="1400" b="1" dirty="0">
                <a:solidFill>
                  <a:schemeClr val="bg1"/>
                </a:solidFill>
                <a:latin typeface="Arial" pitchFamily="34" charset="0"/>
                <a:cs typeface="Arial" pitchFamily="34" charset="0"/>
              </a:rPr>
              <a:t> </a:t>
            </a:r>
            <a:r>
              <a:rPr lang="fr-FR" sz="1400" dirty="0">
                <a:solidFill>
                  <a:schemeClr val="bg1"/>
                </a:solidFill>
                <a:latin typeface="Arial" pitchFamily="34" charset="0"/>
                <a:cs typeface="Arial" pitchFamily="34" charset="0"/>
              </a:rPr>
              <a:t>(approches utilisant les méthodes sociologiques) ainsi que les Projets Intégrés de Conservation et de Développement. </a:t>
            </a:r>
          </a:p>
          <a:p>
            <a:pPr>
              <a:buNone/>
            </a:pPr>
            <a:endParaRPr lang="fr-FR" sz="2500" dirty="0"/>
          </a:p>
        </p:txBody>
      </p:sp>
      <p:sp>
        <p:nvSpPr>
          <p:cNvPr id="4" name="Flèche vers le bas 3"/>
          <p:cNvSpPr/>
          <p:nvPr/>
        </p:nvSpPr>
        <p:spPr>
          <a:xfrm>
            <a:off x="3779912" y="2564904"/>
            <a:ext cx="988688" cy="834392"/>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396"/>
    </mc:Choice>
    <mc:Fallback xmlns="">
      <p:transition spd="slow" advTm="81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329642" cy="5976664"/>
          </a:xfrm>
        </p:spPr>
        <p:txBody>
          <a:bodyPr>
            <a:noAutofit/>
          </a:bodyPr>
          <a:lstStyle/>
          <a:p>
            <a:pPr>
              <a:buNone/>
            </a:pPr>
            <a:endParaRPr lang="fr-FR" sz="1400" dirty="0" smtClean="0">
              <a:solidFill>
                <a:schemeClr val="bg1"/>
              </a:solidFill>
              <a:latin typeface="Arial" pitchFamily="34" charset="0"/>
              <a:cs typeface="Arial" pitchFamily="34" charset="0"/>
            </a:endParaRPr>
          </a:p>
          <a:p>
            <a:pPr marL="0" indent="0" algn="just">
              <a:lnSpc>
                <a:spcPct val="150000"/>
              </a:lnSpc>
              <a:buNone/>
            </a:pPr>
            <a:r>
              <a:rPr lang="fr-FR" sz="1400" dirty="0" smtClean="0">
                <a:solidFill>
                  <a:schemeClr val="bg1"/>
                </a:solidFill>
                <a:latin typeface="Arial" pitchFamily="34" charset="0"/>
                <a:cs typeface="Arial" pitchFamily="34" charset="0"/>
              </a:rPr>
              <a:t> (1) </a:t>
            </a:r>
            <a:r>
              <a:rPr lang="fr-FR" sz="1400" dirty="0" smtClean="0">
                <a:solidFill>
                  <a:schemeClr val="bg1"/>
                </a:solidFill>
                <a:latin typeface="+mj-lt"/>
                <a:cs typeface="Arial" pitchFamily="34" charset="0"/>
              </a:rPr>
              <a:t>bénéficieront </a:t>
            </a:r>
            <a:r>
              <a:rPr lang="fr-FR" sz="1400" dirty="0" smtClean="0">
                <a:solidFill>
                  <a:schemeClr val="accent6"/>
                </a:solidFill>
                <a:latin typeface="+mj-lt"/>
                <a:cs typeface="Arial" pitchFamily="34" charset="0"/>
              </a:rPr>
              <a:t>de </a:t>
            </a:r>
            <a:r>
              <a:rPr lang="fr-FR" sz="1400" b="1" dirty="0" smtClean="0">
                <a:solidFill>
                  <a:schemeClr val="accent6"/>
                </a:solidFill>
                <a:latin typeface="+mj-lt"/>
                <a:cs typeface="Arial" pitchFamily="34" charset="0"/>
              </a:rPr>
              <a:t>sorties pédagogiques </a:t>
            </a:r>
            <a:r>
              <a:rPr lang="fr-FR" sz="1400" dirty="0" smtClean="0">
                <a:solidFill>
                  <a:schemeClr val="bg1"/>
                </a:solidFill>
                <a:latin typeface="+mj-lt"/>
                <a:cs typeface="Arial" pitchFamily="34" charset="0"/>
              </a:rPr>
              <a:t>dans divers écosystèmes et sites de conservation de la biodiversité en Algérie</a:t>
            </a:r>
            <a:r>
              <a:rPr lang="fr-FR" sz="1400" dirty="0">
                <a:solidFill>
                  <a:schemeClr val="bg1"/>
                </a:solidFill>
                <a:latin typeface="+mj-lt"/>
                <a:cs typeface="Arial" pitchFamily="34" charset="0"/>
              </a:rPr>
              <a:t> </a:t>
            </a:r>
            <a:r>
              <a:rPr lang="fr-FR" sz="1400" dirty="0" smtClean="0">
                <a:solidFill>
                  <a:schemeClr val="bg1"/>
                </a:solidFill>
                <a:latin typeface="+mj-lt"/>
                <a:cs typeface="Arial" pitchFamily="34" charset="0"/>
              </a:rPr>
              <a:t>= fondamentales permettent aux étudiants </a:t>
            </a:r>
            <a:r>
              <a:rPr lang="fr-FR" sz="1400" dirty="0" smtClean="0">
                <a:solidFill>
                  <a:schemeClr val="accent6"/>
                </a:solidFill>
                <a:latin typeface="+mj-lt"/>
                <a:cs typeface="Arial" pitchFamily="34" charset="0"/>
              </a:rPr>
              <a:t>d’appréhender la gestion et la conservation de la biodiversité et des habitats  </a:t>
            </a:r>
          </a:p>
          <a:p>
            <a:pPr algn="just"/>
            <a:endParaRPr lang="fr-FR" sz="1400" dirty="0" smtClean="0">
              <a:solidFill>
                <a:schemeClr val="bg1"/>
              </a:solidFill>
              <a:latin typeface="+mj-lt"/>
              <a:cs typeface="Arial" pitchFamily="34" charset="0"/>
            </a:endParaRPr>
          </a:p>
          <a:p>
            <a:pPr algn="just"/>
            <a:endParaRPr lang="fr-FR" sz="1400" dirty="0">
              <a:solidFill>
                <a:schemeClr val="bg1"/>
              </a:solidFill>
              <a:latin typeface="+mj-lt"/>
              <a:cs typeface="Arial" pitchFamily="34" charset="0"/>
            </a:endParaRPr>
          </a:p>
          <a:p>
            <a:pPr algn="just"/>
            <a:endParaRPr lang="fr-FR" sz="1400" dirty="0" smtClean="0">
              <a:solidFill>
                <a:schemeClr val="bg1"/>
              </a:solidFill>
              <a:latin typeface="+mj-lt"/>
              <a:cs typeface="Arial" pitchFamily="34" charset="0"/>
            </a:endParaRPr>
          </a:p>
          <a:p>
            <a:pPr algn="just"/>
            <a:endParaRPr lang="fr-FR" sz="1400" dirty="0">
              <a:solidFill>
                <a:schemeClr val="bg1"/>
              </a:solidFill>
              <a:latin typeface="+mj-lt"/>
              <a:cs typeface="Arial" pitchFamily="34" charset="0"/>
            </a:endParaRPr>
          </a:p>
          <a:p>
            <a:pPr algn="just"/>
            <a:endParaRPr lang="fr-FR" sz="1400" dirty="0" smtClean="0">
              <a:solidFill>
                <a:schemeClr val="bg1"/>
              </a:solidFill>
              <a:latin typeface="+mj-lt"/>
              <a:cs typeface="Arial" pitchFamily="34" charset="0"/>
            </a:endParaRPr>
          </a:p>
          <a:p>
            <a:pPr algn="just"/>
            <a:endParaRPr lang="fr-FR" sz="1400" dirty="0" smtClean="0">
              <a:solidFill>
                <a:schemeClr val="bg1"/>
              </a:solidFill>
              <a:latin typeface="+mj-lt"/>
              <a:cs typeface="Arial" pitchFamily="34" charset="0"/>
            </a:endParaRPr>
          </a:p>
          <a:p>
            <a:pPr algn="just"/>
            <a:endParaRPr lang="fr-FR" sz="1400" dirty="0" smtClean="0">
              <a:solidFill>
                <a:schemeClr val="bg1"/>
              </a:solidFill>
              <a:latin typeface="+mj-lt"/>
              <a:cs typeface="Arial" pitchFamily="34" charset="0"/>
            </a:endParaRPr>
          </a:p>
          <a:p>
            <a:pPr algn="just"/>
            <a:endParaRPr lang="fr-FR" sz="1400" dirty="0">
              <a:solidFill>
                <a:schemeClr val="bg1"/>
              </a:solidFill>
              <a:latin typeface="+mj-lt"/>
              <a:cs typeface="Arial" pitchFamily="34" charset="0"/>
            </a:endParaRPr>
          </a:p>
          <a:p>
            <a:pPr algn="just"/>
            <a:endParaRPr lang="fr-FR" sz="1400" dirty="0" smtClean="0">
              <a:solidFill>
                <a:schemeClr val="bg1"/>
              </a:solidFill>
              <a:latin typeface="+mj-lt"/>
              <a:cs typeface="Arial" pitchFamily="34" charset="0"/>
            </a:endParaRPr>
          </a:p>
          <a:p>
            <a:pPr marL="0" indent="0" algn="just">
              <a:lnSpc>
                <a:spcPct val="150000"/>
              </a:lnSpc>
              <a:buNone/>
            </a:pPr>
            <a:r>
              <a:rPr lang="fr-FR" sz="1400" dirty="0" smtClean="0">
                <a:solidFill>
                  <a:schemeClr val="bg1"/>
                </a:solidFill>
                <a:latin typeface="+mj-lt"/>
                <a:cs typeface="Arial" pitchFamily="34" charset="0"/>
              </a:rPr>
              <a:t>(2)  dans la mesure du possible, participeront en qualité d’observateurs à des </a:t>
            </a:r>
            <a:r>
              <a:rPr lang="fr-FR" sz="1400" dirty="0" smtClean="0">
                <a:solidFill>
                  <a:schemeClr val="accent6"/>
                </a:solidFill>
                <a:latin typeface="+mj-lt"/>
                <a:cs typeface="Arial" pitchFamily="34" charset="0"/>
              </a:rPr>
              <a:t>ateliers</a:t>
            </a:r>
            <a:r>
              <a:rPr lang="fr-FR" sz="1400" dirty="0" smtClean="0">
                <a:solidFill>
                  <a:schemeClr val="bg1"/>
                </a:solidFill>
                <a:latin typeface="+mj-lt"/>
                <a:cs typeface="Arial" pitchFamily="34" charset="0"/>
              </a:rPr>
              <a:t> et/ou autres activités liées à la conservation et la gestion de la biodiversité organisés par les institutions nationales et ONGs chargées de la conservation  de la biodiversité.</a:t>
            </a:r>
          </a:p>
          <a:p>
            <a:pPr algn="just"/>
            <a:endParaRPr lang="fr-FR" sz="1400" dirty="0" smtClean="0">
              <a:solidFill>
                <a:schemeClr val="bg1"/>
              </a:solidFill>
              <a:latin typeface="+mj-lt"/>
              <a:cs typeface="Arial" pitchFamily="34"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1" y="1700808"/>
            <a:ext cx="2592289" cy="194421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479" y="1700808"/>
            <a:ext cx="2559128" cy="1944216"/>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581129"/>
            <a:ext cx="2396259" cy="1656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algn="just">
              <a:lnSpc>
                <a:spcPct val="150000"/>
              </a:lnSpc>
              <a:buAutoNum type="arabicParenBoth" startAt="3"/>
            </a:pPr>
            <a:r>
              <a:rPr lang="fr-FR" sz="1400" dirty="0" smtClean="0">
                <a:solidFill>
                  <a:schemeClr val="bg1"/>
                </a:solidFill>
                <a:cs typeface="Arial" pitchFamily="34" charset="0"/>
              </a:rPr>
              <a:t>bénéficieront </a:t>
            </a:r>
            <a:r>
              <a:rPr lang="fr-FR" sz="1400" dirty="0">
                <a:solidFill>
                  <a:schemeClr val="bg1"/>
                </a:solidFill>
                <a:cs typeface="Arial" pitchFamily="34" charset="0"/>
              </a:rPr>
              <a:t>de </a:t>
            </a:r>
            <a:r>
              <a:rPr lang="fr-FR" sz="1400" dirty="0" smtClean="0">
                <a:solidFill>
                  <a:schemeClr val="accent6"/>
                </a:solidFill>
                <a:cs typeface="Arial" pitchFamily="34" charset="0"/>
              </a:rPr>
              <a:t>projections de documentaires </a:t>
            </a:r>
            <a:r>
              <a:rPr lang="fr-FR" sz="1400" dirty="0">
                <a:solidFill>
                  <a:schemeClr val="bg1"/>
                </a:solidFill>
                <a:cs typeface="Arial" pitchFamily="34" charset="0"/>
              </a:rPr>
              <a:t>sur les thèmes de la biodiversité </a:t>
            </a:r>
            <a:endParaRPr lang="fr-FR" sz="1400" dirty="0" smtClean="0">
              <a:solidFill>
                <a:schemeClr val="bg1"/>
              </a:solidFill>
              <a:cs typeface="Arial" pitchFamily="34" charset="0"/>
            </a:endParaRPr>
          </a:p>
          <a:p>
            <a:pPr marL="0" indent="0" algn="just">
              <a:lnSpc>
                <a:spcPct val="150000"/>
              </a:lnSpc>
              <a:buNone/>
            </a:pPr>
            <a:r>
              <a:rPr lang="fr-FR" sz="1400" dirty="0" smtClean="0">
                <a:solidFill>
                  <a:schemeClr val="bg1"/>
                </a:solidFill>
                <a:cs typeface="Arial" pitchFamily="34" charset="0"/>
              </a:rPr>
              <a:t>(</a:t>
            </a:r>
            <a:r>
              <a:rPr lang="fr-FR" sz="1400" dirty="0">
                <a:solidFill>
                  <a:schemeClr val="bg1"/>
                </a:solidFill>
                <a:cs typeface="Arial" pitchFamily="34" charset="0"/>
              </a:rPr>
              <a:t>4) bénéficieront </a:t>
            </a:r>
            <a:r>
              <a:rPr lang="fr-FR" sz="1400" dirty="0" smtClean="0">
                <a:solidFill>
                  <a:schemeClr val="bg1"/>
                </a:solidFill>
                <a:cs typeface="Arial" pitchFamily="34" charset="0"/>
              </a:rPr>
              <a:t>de </a:t>
            </a:r>
            <a:r>
              <a:rPr lang="fr-FR" sz="1400" b="1" u="sng" dirty="0" smtClean="0">
                <a:solidFill>
                  <a:schemeClr val="accent6"/>
                </a:solidFill>
                <a:cs typeface="Arial" pitchFamily="34" charset="0"/>
              </a:rPr>
              <a:t>conférences pédagogiques </a:t>
            </a:r>
            <a:r>
              <a:rPr lang="fr-FR" sz="1400" dirty="0">
                <a:solidFill>
                  <a:schemeClr val="bg1"/>
                </a:solidFill>
                <a:cs typeface="Arial" pitchFamily="34" charset="0"/>
              </a:rPr>
              <a:t>annuelles dans le domaine de la biologie de la conservation terrestre et marine </a:t>
            </a:r>
            <a:r>
              <a:rPr lang="fr-FR" sz="1400" dirty="0" smtClean="0">
                <a:solidFill>
                  <a:schemeClr val="bg1"/>
                </a:solidFill>
                <a:cs typeface="Arial" pitchFamily="34" charset="0"/>
              </a:rPr>
              <a:t>prodiguées </a:t>
            </a:r>
            <a:r>
              <a:rPr lang="fr-FR" sz="1400" dirty="0">
                <a:solidFill>
                  <a:schemeClr val="bg1"/>
                </a:solidFill>
                <a:cs typeface="Arial" pitchFamily="34" charset="0"/>
              </a:rPr>
              <a:t>par des </a:t>
            </a:r>
            <a:r>
              <a:rPr lang="fr-FR" sz="1400" u="sng" dirty="0">
                <a:solidFill>
                  <a:schemeClr val="accent6"/>
                </a:solidFill>
                <a:cs typeface="Arial" pitchFamily="34" charset="0"/>
              </a:rPr>
              <a:t>enseignants, chercheurs, gestionnaires </a:t>
            </a:r>
            <a:r>
              <a:rPr lang="fr-FR" sz="1400" u="sng" dirty="0">
                <a:solidFill>
                  <a:schemeClr val="bg1"/>
                </a:solidFill>
                <a:cs typeface="Arial" pitchFamily="34" charset="0"/>
              </a:rPr>
              <a:t>de la biodiversité et </a:t>
            </a:r>
            <a:r>
              <a:rPr lang="fr-FR" sz="1400" u="sng" dirty="0">
                <a:solidFill>
                  <a:schemeClr val="accent6"/>
                </a:solidFill>
                <a:cs typeface="Arial" pitchFamily="34" charset="0"/>
              </a:rPr>
              <a:t>autres</a:t>
            </a:r>
            <a:r>
              <a:rPr lang="fr-FR" sz="1400" u="sng" dirty="0">
                <a:solidFill>
                  <a:srgbClr val="FF9900"/>
                </a:solidFill>
                <a:cs typeface="Arial" pitchFamily="34" charset="0"/>
              </a:rPr>
              <a:t> </a:t>
            </a:r>
            <a:r>
              <a:rPr lang="fr-FR" sz="1400" u="sng" dirty="0">
                <a:solidFill>
                  <a:schemeClr val="accent6"/>
                </a:solidFill>
                <a:cs typeface="Arial" pitchFamily="34" charset="0"/>
              </a:rPr>
              <a:t>personnes sources ayant une expérience dans le thème de la biodiversité</a:t>
            </a:r>
            <a:r>
              <a:rPr lang="fr-FR" sz="1400" u="sng" dirty="0">
                <a:solidFill>
                  <a:srgbClr val="FF9900"/>
                </a:solidFill>
                <a:latin typeface="Arial" pitchFamily="34" charset="0"/>
                <a:cs typeface="Arial" pitchFamily="34" charset="0"/>
              </a:rPr>
              <a:t>.</a:t>
            </a:r>
            <a:endParaRPr lang="fr-FR" sz="1400" u="sng" dirty="0">
              <a:solidFill>
                <a:srgbClr val="FF9900"/>
              </a:solidFill>
            </a:endParaRPr>
          </a:p>
          <a:p>
            <a:endParaRPr lang="fr-FR" sz="1500"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10" y="2384659"/>
            <a:ext cx="2094193" cy="2960665"/>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139" y="2792685"/>
            <a:ext cx="2071116" cy="2925452"/>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02" y="2924944"/>
            <a:ext cx="2144560" cy="3068960"/>
          </a:xfrm>
          <a:prstGeom prst="rect">
            <a:avLst/>
          </a:prstGeom>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4422" y="3284984"/>
            <a:ext cx="2299668" cy="310468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88584317"/>
      </p:ext>
    </p:extLst>
  </p:cSld>
  <p:clrMapOvr>
    <a:masterClrMapping/>
  </p:clrMapOvr>
  <mc:AlternateContent xmlns:mc="http://schemas.openxmlformats.org/markup-compatibility/2006" xmlns:p14="http://schemas.microsoft.com/office/powerpoint/2010/main">
    <mc:Choice Requires="p14">
      <p:transition spd="slow" p14:dur="2000" advTm="37943"/>
    </mc:Choice>
    <mc:Fallback xmlns="">
      <p:transition spd="slow" advTm="37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2800" b="1" dirty="0">
                <a:solidFill>
                  <a:schemeClr val="accent6"/>
                </a:solidFill>
              </a:rPr>
              <a:t>Profils et compétences </a:t>
            </a:r>
            <a:endParaRPr lang="fr-FR" sz="2800" dirty="0">
              <a:solidFill>
                <a:schemeClr val="accent6"/>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marL="0" indent="0">
              <a:buNone/>
            </a:pPr>
            <a:endParaRPr lang="fr-FR" sz="1400" dirty="0">
              <a:solidFill>
                <a:schemeClr val="bg1"/>
              </a:solidFill>
            </a:endParaRPr>
          </a:p>
          <a:p>
            <a:pPr marL="0" indent="0">
              <a:buNone/>
            </a:pPr>
            <a:r>
              <a:rPr lang="fr-FR" sz="1400" dirty="0">
                <a:solidFill>
                  <a:schemeClr val="bg1"/>
                </a:solidFill>
              </a:rPr>
              <a:t> </a:t>
            </a:r>
          </a:p>
          <a:p>
            <a:pPr lvl="0" algn="just">
              <a:buFont typeface="Wingdings" panose="05000000000000000000" pitchFamily="2" charset="2"/>
              <a:buChar char="Ø"/>
            </a:pPr>
            <a:r>
              <a:rPr lang="fr-FR" sz="1400" b="1" dirty="0" smtClean="0">
                <a:solidFill>
                  <a:schemeClr val="accent6"/>
                </a:solidFill>
              </a:rPr>
              <a:t>Accès </a:t>
            </a:r>
            <a:r>
              <a:rPr lang="fr-FR" sz="1400" b="1" dirty="0">
                <a:solidFill>
                  <a:schemeClr val="accent6"/>
                </a:solidFill>
              </a:rPr>
              <a:t>au doctorat</a:t>
            </a:r>
            <a:r>
              <a:rPr lang="fr-FR" sz="1400" dirty="0">
                <a:solidFill>
                  <a:schemeClr val="bg1"/>
                </a:solidFill>
              </a:rPr>
              <a:t> </a:t>
            </a:r>
            <a:r>
              <a:rPr lang="fr-FR" sz="1400" dirty="0" smtClean="0">
                <a:solidFill>
                  <a:schemeClr val="bg1"/>
                </a:solidFill>
              </a:rPr>
              <a:t>: devenir </a:t>
            </a:r>
            <a:r>
              <a:rPr lang="fr-FR" sz="1400" dirty="0">
                <a:solidFill>
                  <a:schemeClr val="bg1"/>
                </a:solidFill>
              </a:rPr>
              <a:t>des professionnels de la recherche en </a:t>
            </a:r>
            <a:r>
              <a:rPr lang="fr-FR" sz="1400" dirty="0" smtClean="0">
                <a:solidFill>
                  <a:schemeClr val="bg1"/>
                </a:solidFill>
              </a:rPr>
              <a:t>conservation et gestion </a:t>
            </a:r>
            <a:r>
              <a:rPr lang="fr-FR" sz="1400" dirty="0">
                <a:solidFill>
                  <a:schemeClr val="bg1"/>
                </a:solidFill>
              </a:rPr>
              <a:t>des ressources naturelles </a:t>
            </a:r>
            <a:r>
              <a:rPr lang="fr-FR" sz="1400" dirty="0" smtClean="0">
                <a:solidFill>
                  <a:schemeClr val="bg1"/>
                </a:solidFill>
              </a:rPr>
              <a:t>menacées</a:t>
            </a:r>
            <a:endParaRPr lang="fr-FR" sz="1400" dirty="0">
              <a:solidFill>
                <a:schemeClr val="bg1"/>
              </a:solidFill>
            </a:endParaRPr>
          </a:p>
          <a:p>
            <a:pPr marL="0" indent="0" algn="just">
              <a:buNone/>
            </a:pPr>
            <a:r>
              <a:rPr lang="fr-FR" sz="1400" dirty="0">
                <a:solidFill>
                  <a:schemeClr val="bg1"/>
                </a:solidFill>
              </a:rPr>
              <a:t> </a:t>
            </a:r>
          </a:p>
          <a:p>
            <a:pPr lvl="0">
              <a:buFont typeface="Wingdings" panose="05000000000000000000" pitchFamily="2" charset="2"/>
              <a:buChar char="Ø"/>
            </a:pPr>
            <a:r>
              <a:rPr lang="fr-FR" sz="1400" b="1" dirty="0" smtClean="0">
                <a:solidFill>
                  <a:schemeClr val="accent6"/>
                </a:solidFill>
              </a:rPr>
              <a:t>Accéder </a:t>
            </a:r>
            <a:r>
              <a:rPr lang="fr-FR" sz="1400" b="1" dirty="0">
                <a:solidFill>
                  <a:schemeClr val="accent6"/>
                </a:solidFill>
              </a:rPr>
              <a:t>à la connaissance</a:t>
            </a:r>
            <a:r>
              <a:rPr lang="fr-FR" sz="1400" dirty="0">
                <a:solidFill>
                  <a:schemeClr val="accent6"/>
                </a:solidFill>
              </a:rPr>
              <a:t> </a:t>
            </a:r>
            <a:r>
              <a:rPr lang="fr-FR" sz="1400" dirty="0" smtClean="0">
                <a:solidFill>
                  <a:schemeClr val="bg1"/>
                </a:solidFill>
              </a:rPr>
              <a:t>sur la </a:t>
            </a:r>
            <a:r>
              <a:rPr lang="fr-FR" sz="1400" dirty="0">
                <a:solidFill>
                  <a:schemeClr val="bg1"/>
                </a:solidFill>
              </a:rPr>
              <a:t>diversité </a:t>
            </a:r>
            <a:r>
              <a:rPr lang="fr-FR" sz="1400" dirty="0" smtClean="0">
                <a:solidFill>
                  <a:schemeClr val="bg1"/>
                </a:solidFill>
              </a:rPr>
              <a:t>biologique</a:t>
            </a:r>
            <a:r>
              <a:rPr lang="fr-FR" sz="1400" dirty="0">
                <a:solidFill>
                  <a:schemeClr val="bg1"/>
                </a:solidFill>
              </a:rPr>
              <a:t/>
            </a:r>
            <a:br>
              <a:rPr lang="fr-FR" sz="1400" dirty="0">
                <a:solidFill>
                  <a:schemeClr val="bg1"/>
                </a:solidFill>
              </a:rPr>
            </a:br>
            <a:endParaRPr lang="fr-FR" sz="1400" dirty="0" smtClean="0">
              <a:solidFill>
                <a:schemeClr val="bg1"/>
              </a:solidFill>
            </a:endParaRPr>
          </a:p>
          <a:p>
            <a:pPr lvl="0" algn="just">
              <a:buFont typeface="Wingdings" panose="05000000000000000000" pitchFamily="2" charset="2"/>
              <a:buChar char="Ø"/>
            </a:pPr>
            <a:r>
              <a:rPr lang="fr-FR" sz="1400" b="1" dirty="0" smtClean="0">
                <a:solidFill>
                  <a:schemeClr val="accent6"/>
                </a:solidFill>
              </a:rPr>
              <a:t>Apprendre </a:t>
            </a:r>
            <a:r>
              <a:rPr lang="fr-FR" sz="1400" b="1" dirty="0">
                <a:solidFill>
                  <a:schemeClr val="accent6"/>
                </a:solidFill>
              </a:rPr>
              <a:t>à  enquêter </a:t>
            </a:r>
            <a:r>
              <a:rPr lang="fr-FR" sz="1400" b="1" dirty="0" smtClean="0">
                <a:solidFill>
                  <a:schemeClr val="accent6"/>
                </a:solidFill>
              </a:rPr>
              <a:t>et  évaluer </a:t>
            </a:r>
            <a:r>
              <a:rPr lang="fr-FR" sz="1400" b="1" dirty="0">
                <a:solidFill>
                  <a:schemeClr val="accent6"/>
                </a:solidFill>
              </a:rPr>
              <a:t>l'impact humain </a:t>
            </a:r>
            <a:r>
              <a:rPr lang="fr-FR" sz="1400" dirty="0">
                <a:solidFill>
                  <a:schemeClr val="bg1"/>
                </a:solidFill>
              </a:rPr>
              <a:t>sur les espèces animales et végétales </a:t>
            </a:r>
            <a:r>
              <a:rPr lang="fr-FR" sz="1400" dirty="0" smtClean="0">
                <a:solidFill>
                  <a:schemeClr val="bg1"/>
                </a:solidFill>
              </a:rPr>
              <a:t>et  leurs habitats</a:t>
            </a:r>
          </a:p>
          <a:p>
            <a:pPr lvl="0" algn="just">
              <a:buFont typeface="Wingdings" panose="05000000000000000000" pitchFamily="2" charset="2"/>
              <a:buChar char="Ø"/>
            </a:pPr>
            <a:endParaRPr lang="fr-FR" sz="1400" dirty="0">
              <a:solidFill>
                <a:schemeClr val="bg1"/>
              </a:solidFill>
            </a:endParaRPr>
          </a:p>
          <a:p>
            <a:pPr lvl="0" algn="just">
              <a:buFont typeface="Wingdings" panose="05000000000000000000" pitchFamily="2" charset="2"/>
              <a:buChar char="Ø"/>
            </a:pPr>
            <a:r>
              <a:rPr lang="fr-FR" sz="1400" b="1" dirty="0" smtClean="0">
                <a:solidFill>
                  <a:schemeClr val="accent6"/>
                </a:solidFill>
              </a:rPr>
              <a:t>Comprendre </a:t>
            </a:r>
            <a:r>
              <a:rPr lang="fr-FR" sz="1400" b="1" dirty="0">
                <a:solidFill>
                  <a:schemeClr val="accent6"/>
                </a:solidFill>
              </a:rPr>
              <a:t>et  traiter les causes de la perte</a:t>
            </a:r>
            <a:r>
              <a:rPr lang="fr-FR" sz="1400" dirty="0">
                <a:solidFill>
                  <a:schemeClr val="bg1"/>
                </a:solidFill>
              </a:rPr>
              <a:t>, </a:t>
            </a:r>
            <a:r>
              <a:rPr lang="fr-FR" sz="1400" dirty="0" smtClean="0">
                <a:solidFill>
                  <a:schemeClr val="bg1"/>
                </a:solidFill>
              </a:rPr>
              <a:t>du </a:t>
            </a:r>
            <a:r>
              <a:rPr lang="fr-FR" sz="1400" dirty="0">
                <a:solidFill>
                  <a:schemeClr val="bg1"/>
                </a:solidFill>
              </a:rPr>
              <a:t>déclin </a:t>
            </a:r>
            <a:r>
              <a:rPr lang="fr-FR" sz="1400" dirty="0" smtClean="0">
                <a:solidFill>
                  <a:schemeClr val="bg1"/>
                </a:solidFill>
              </a:rPr>
              <a:t>des espèces </a:t>
            </a:r>
            <a:r>
              <a:rPr lang="fr-FR" sz="1400" dirty="0">
                <a:solidFill>
                  <a:schemeClr val="bg1"/>
                </a:solidFill>
              </a:rPr>
              <a:t>ou populations menacées de disparition et de leurs </a:t>
            </a:r>
            <a:r>
              <a:rPr lang="fr-FR" sz="1400" dirty="0" smtClean="0">
                <a:solidFill>
                  <a:schemeClr val="bg1"/>
                </a:solidFill>
              </a:rPr>
              <a:t>habitats, leur </a:t>
            </a:r>
            <a:r>
              <a:rPr lang="fr-FR" sz="1400" dirty="0" smtClean="0">
                <a:solidFill>
                  <a:schemeClr val="accent6"/>
                </a:solidFill>
              </a:rPr>
              <a:t>maintien </a:t>
            </a:r>
            <a:r>
              <a:rPr lang="fr-FR" sz="1400" dirty="0">
                <a:solidFill>
                  <a:schemeClr val="accent6"/>
                </a:solidFill>
              </a:rPr>
              <a:t>ou </a:t>
            </a:r>
            <a:r>
              <a:rPr lang="fr-FR" sz="1400" dirty="0" smtClean="0">
                <a:solidFill>
                  <a:schemeClr val="accent6"/>
                </a:solidFill>
              </a:rPr>
              <a:t>restauration </a:t>
            </a:r>
            <a:r>
              <a:rPr lang="fr-FR" sz="1400" dirty="0">
                <a:solidFill>
                  <a:schemeClr val="bg1"/>
                </a:solidFill>
              </a:rPr>
              <a:t> </a:t>
            </a:r>
            <a:endParaRPr lang="fr-FR" sz="1400" dirty="0" smtClean="0">
              <a:solidFill>
                <a:schemeClr val="bg1"/>
              </a:solidFill>
            </a:endParaRPr>
          </a:p>
          <a:p>
            <a:pPr marL="0" lvl="0" indent="0" algn="just">
              <a:buNone/>
            </a:pPr>
            <a:endParaRPr lang="fr-FR" sz="1400" dirty="0">
              <a:solidFill>
                <a:schemeClr val="bg1"/>
              </a:solidFill>
            </a:endParaRPr>
          </a:p>
          <a:p>
            <a:pPr lvl="0" algn="just">
              <a:buFont typeface="Wingdings" panose="05000000000000000000" pitchFamily="2" charset="2"/>
              <a:buChar char="Ø"/>
            </a:pPr>
            <a:r>
              <a:rPr lang="fr-FR" sz="1400" b="1" dirty="0">
                <a:solidFill>
                  <a:schemeClr val="accent6"/>
                </a:solidFill>
              </a:rPr>
              <a:t>D</a:t>
            </a:r>
            <a:r>
              <a:rPr lang="fr-FR" sz="1400" b="1" dirty="0" smtClean="0">
                <a:solidFill>
                  <a:schemeClr val="accent6"/>
                </a:solidFill>
              </a:rPr>
              <a:t>évelopper </a:t>
            </a:r>
            <a:r>
              <a:rPr lang="fr-FR" sz="1400" b="1" dirty="0">
                <a:solidFill>
                  <a:schemeClr val="accent6"/>
                </a:solidFill>
              </a:rPr>
              <a:t>des </a:t>
            </a:r>
            <a:r>
              <a:rPr lang="fr-FR" sz="1400" b="1" dirty="0" smtClean="0">
                <a:solidFill>
                  <a:schemeClr val="accent6"/>
                </a:solidFill>
              </a:rPr>
              <a:t>approches pratiques</a:t>
            </a:r>
            <a:r>
              <a:rPr lang="fr-FR" sz="1400" dirty="0" smtClean="0">
                <a:solidFill>
                  <a:schemeClr val="accent6"/>
                </a:solidFill>
              </a:rPr>
              <a:t> :</a:t>
            </a:r>
            <a:r>
              <a:rPr lang="fr-FR" sz="1400" dirty="0" smtClean="0">
                <a:solidFill>
                  <a:schemeClr val="bg1"/>
                </a:solidFill>
              </a:rPr>
              <a:t> prévenir , </a:t>
            </a:r>
            <a:r>
              <a:rPr lang="fr-FR" sz="1400" dirty="0">
                <a:solidFill>
                  <a:schemeClr val="bg1"/>
                </a:solidFill>
              </a:rPr>
              <a:t>préserver </a:t>
            </a:r>
            <a:r>
              <a:rPr lang="fr-FR" sz="1400" dirty="0" smtClean="0">
                <a:solidFill>
                  <a:schemeClr val="bg1"/>
                </a:solidFill>
              </a:rPr>
              <a:t>et  restaurer </a:t>
            </a:r>
            <a:endParaRPr lang="fr-FR" sz="1400" dirty="0">
              <a:solidFill>
                <a:schemeClr val="bg1"/>
              </a:solidFill>
            </a:endParaRPr>
          </a:p>
          <a:p>
            <a:pPr marL="0" indent="0" algn="just">
              <a:buNone/>
            </a:pPr>
            <a:r>
              <a:rPr lang="fr-FR" sz="1400" dirty="0">
                <a:solidFill>
                  <a:schemeClr val="bg1"/>
                </a:solidFill>
              </a:rPr>
              <a:t> </a:t>
            </a:r>
          </a:p>
          <a:p>
            <a:pPr lvl="0" algn="just">
              <a:buFont typeface="Wingdings" panose="05000000000000000000" pitchFamily="2" charset="2"/>
              <a:buChar char="Ø"/>
            </a:pPr>
            <a:r>
              <a:rPr lang="fr-FR" sz="1400" b="1" dirty="0">
                <a:solidFill>
                  <a:schemeClr val="accent6"/>
                </a:solidFill>
              </a:rPr>
              <a:t>E</a:t>
            </a:r>
            <a:r>
              <a:rPr lang="fr-FR" sz="1400" b="1" dirty="0" smtClean="0">
                <a:solidFill>
                  <a:schemeClr val="accent6"/>
                </a:solidFill>
              </a:rPr>
              <a:t>difier </a:t>
            </a:r>
            <a:r>
              <a:rPr lang="fr-FR" sz="1400" b="1" dirty="0">
                <a:solidFill>
                  <a:schemeClr val="accent6"/>
                </a:solidFill>
              </a:rPr>
              <a:t>des stratégies de conservation</a:t>
            </a:r>
            <a:r>
              <a:rPr lang="fr-FR" sz="1400" dirty="0">
                <a:solidFill>
                  <a:schemeClr val="accent6"/>
                </a:solidFill>
              </a:rPr>
              <a:t> </a:t>
            </a:r>
            <a:r>
              <a:rPr lang="fr-FR" sz="1400" dirty="0" smtClean="0">
                <a:solidFill>
                  <a:schemeClr val="accent6"/>
                </a:solidFill>
              </a:rPr>
              <a:t>: </a:t>
            </a:r>
            <a:r>
              <a:rPr lang="fr-FR" sz="1400" dirty="0" smtClean="0">
                <a:solidFill>
                  <a:schemeClr val="bg1"/>
                </a:solidFill>
              </a:rPr>
              <a:t>développer  des </a:t>
            </a:r>
            <a:r>
              <a:rPr lang="fr-FR" sz="1400" dirty="0">
                <a:solidFill>
                  <a:schemeClr val="bg1"/>
                </a:solidFill>
              </a:rPr>
              <a:t>outils de préservation et de conservation à différentes échelles de la </a:t>
            </a:r>
            <a:r>
              <a:rPr lang="fr-FR" sz="1400" dirty="0" smtClean="0">
                <a:solidFill>
                  <a:schemeClr val="bg1"/>
                </a:solidFill>
              </a:rPr>
              <a:t>biodiversité. </a:t>
            </a:r>
            <a:endParaRPr lang="fr-FR" sz="1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858"/>
    </mc:Choice>
    <mc:Fallback xmlns="">
      <p:transition spd="slow" advTm="5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584</Words>
  <Application>Microsoft Office PowerPoint</Application>
  <PresentationFormat>Affichage à l'écran (4:3)</PresentationFormat>
  <Paragraphs>141</Paragraphs>
  <Slides>13</Slides>
  <Notes>2</Notes>
  <HiddenSlides>0</HiddenSlides>
  <MMClips>12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Objectifs de la formation et enseignements</vt:lpstr>
      <vt:lpstr>Présentation PowerPoint</vt:lpstr>
      <vt:lpstr>Présentation PowerPoint</vt:lpstr>
      <vt:lpstr>Profils et compétences </vt:lpstr>
      <vt:lpstr>Stages de formation</vt:lpstr>
      <vt:lpstr>  Employabilité des diplômés   </vt:lpstr>
      <vt:lpstr>Présentation PowerPoint</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Belbachir</cp:lastModifiedBy>
  <cp:revision>66</cp:revision>
  <cp:lastPrinted>2019-09-23T19:56:19Z</cp:lastPrinted>
  <dcterms:created xsi:type="dcterms:W3CDTF">2015-11-16T08:37:42Z</dcterms:created>
  <dcterms:modified xsi:type="dcterms:W3CDTF">2020-12-20T20:54:13Z</dcterms:modified>
</cp:coreProperties>
</file>